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6858000" cy="9144000"/>
  <p:embeddedFontLst>
    <p:embeddedFont>
      <p:font typeface="Anton"/>
      <p:regular r:id="rId35"/>
    </p:embeddedFont>
    <p:embeddedFont>
      <p:font typeface="Roboto"/>
      <p:regular r:id="rId36"/>
      <p:bold r:id="rId37"/>
      <p:italic r:id="rId38"/>
      <p:boldItalic r:id="rId39"/>
    </p:embeddedFont>
    <p:embeddedFont>
      <p:font typeface="Proxima Nova"/>
      <p:regular r:id="rId40"/>
      <p:bold r:id="rId41"/>
      <p:italic r:id="rId42"/>
      <p:boldItalic r:id="rId43"/>
    </p:embeddedFont>
    <p:embeddedFont>
      <p:font typeface="Arial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6.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8.xml"/><Relationship Id="rId44" Type="http://schemas.openxmlformats.org/officeDocument/2006/relationships/font" Target="fonts/ArialBlack-regular.fntdata"/><Relationship Id="rId21" Type="http://schemas.openxmlformats.org/officeDocument/2006/relationships/slide" Target="slides/slide17.xml"/><Relationship Id="rId43" Type="http://schemas.openxmlformats.org/officeDocument/2006/relationships/font" Target="fonts/ProximaNova-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nton-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bold.fntdata"/><Relationship Id="rId14" Type="http://schemas.openxmlformats.org/officeDocument/2006/relationships/slide" Target="slides/slide10.xml"/><Relationship Id="rId36" Type="http://schemas.openxmlformats.org/officeDocument/2006/relationships/font" Target="fonts/Roboto-regular.fntdata"/><Relationship Id="rId17" Type="http://schemas.openxmlformats.org/officeDocument/2006/relationships/slide" Target="slides/slide13.xml"/><Relationship Id="rId39" Type="http://schemas.openxmlformats.org/officeDocument/2006/relationships/font" Target="fonts/Roboto-boldItalic.fntdata"/><Relationship Id="rId16" Type="http://schemas.openxmlformats.org/officeDocument/2006/relationships/slide" Target="slides/slide12.xml"/><Relationship Id="rId38" Type="http://schemas.openxmlformats.org/officeDocument/2006/relationships/font" Target="fonts/Robo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8" name="Google Shape;428;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4" name="Google Shape;5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Para un problema simple puede ser demasiado.</a:t>
            </a:r>
            <a:endParaRPr/>
          </a:p>
          <a:p>
            <a:pPr indent="0" lvl="0" marL="0" rtl="0" algn="l">
              <a:lnSpc>
                <a:spcPct val="100000"/>
              </a:lnSpc>
              <a:spcBef>
                <a:spcPts val="0"/>
              </a:spcBef>
              <a:spcAft>
                <a:spcPts val="0"/>
              </a:spcAft>
              <a:buSzPts val="1400"/>
              <a:buNone/>
            </a:pPr>
            <a:r>
              <a:rPr lang="en"/>
              <a:t>Tiene que ser un lenguaje Orientado a Objetos.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 name="Shape 14"/>
        <p:cNvGrpSpPr/>
        <p:nvPr/>
      </p:nvGrpSpPr>
      <p:grpSpPr>
        <a:xfrm>
          <a:off x="0" y="0"/>
          <a:ext cx="0" cy="0"/>
          <a:chOff x="0" y="0"/>
          <a:chExt cx="0" cy="0"/>
        </a:xfrm>
      </p:grpSpPr>
      <p:sp>
        <p:nvSpPr>
          <p:cNvPr id="15" name="Google Shape;15;p2"/>
          <p:cNvSpPr/>
          <p:nvPr/>
        </p:nvSpPr>
        <p:spPr>
          <a:xfrm flipH="1" rot="10800000">
            <a:off x="1525" y="575"/>
            <a:ext cx="2220900" cy="2301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6" name="Google Shape;16;p2"/>
          <p:cNvGrpSpPr/>
          <p:nvPr/>
        </p:nvGrpSpPr>
        <p:grpSpPr>
          <a:xfrm>
            <a:off x="-1300" y="52"/>
            <a:ext cx="9146775" cy="6857929"/>
            <a:chOff x="-1300" y="52"/>
            <a:chExt cx="9146775" cy="6857929"/>
          </a:xfrm>
        </p:grpSpPr>
        <p:sp>
          <p:nvSpPr>
            <p:cNvPr id="17" name="Google Shape;17;p2"/>
            <p:cNvSpPr/>
            <p:nvPr/>
          </p:nvSpPr>
          <p:spPr>
            <a:xfrm>
              <a:off x="1028075" y="52"/>
              <a:ext cx="8117400" cy="12474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8" name="Google Shape;18;p2"/>
            <p:cNvGrpSpPr/>
            <p:nvPr/>
          </p:nvGrpSpPr>
          <p:grpSpPr>
            <a:xfrm rot="10800000">
              <a:off x="-1300" y="4051474"/>
              <a:ext cx="9143950" cy="2806507"/>
              <a:chOff x="0" y="275"/>
              <a:chExt cx="9143950" cy="381817"/>
            </a:xfrm>
          </p:grpSpPr>
          <p:sp>
            <p:nvSpPr>
              <p:cNvPr id="19" name="Google Shape;19;p2"/>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0" name="Google Shape;20;p2"/>
              <p:cNvSpPr/>
              <p:nvPr/>
            </p:nvSpPr>
            <p:spPr>
              <a:xfrm flipH="1" rot="10800000">
                <a:off x="0" y="492"/>
                <a:ext cx="2348100" cy="3816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21" name="Google Shape;21;p2"/>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23" name="Google Shape;23;p2"/>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97" name="Shape 97"/>
        <p:cNvGrpSpPr/>
        <p:nvPr/>
      </p:nvGrpSpPr>
      <p:grpSpPr>
        <a:xfrm>
          <a:off x="0" y="0"/>
          <a:ext cx="0" cy="0"/>
          <a:chOff x="0" y="0"/>
          <a:chExt cx="0" cy="0"/>
        </a:xfrm>
      </p:grpSpPr>
      <p:sp>
        <p:nvSpPr>
          <p:cNvPr id="98" name="Google Shape;98;p11"/>
          <p:cNvSpPr txBox="1"/>
          <p:nvPr>
            <p:ph type="title"/>
          </p:nvPr>
        </p:nvSpPr>
        <p:spPr>
          <a:xfrm>
            <a:off x="782241" y="124200"/>
            <a:ext cx="7886700" cy="10779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1"/>
          <p:cNvSpPr txBox="1"/>
          <p:nvPr>
            <p:ph idx="1" type="body"/>
          </p:nvPr>
        </p:nvSpPr>
        <p:spPr>
          <a:xfrm>
            <a:off x="629850" y="1077576"/>
            <a:ext cx="3868200" cy="25095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11"/>
          <p:cNvSpPr txBox="1"/>
          <p:nvPr>
            <p:ph idx="2" type="body"/>
          </p:nvPr>
        </p:nvSpPr>
        <p:spPr>
          <a:xfrm>
            <a:off x="629850" y="3647181"/>
            <a:ext cx="3868200" cy="29175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1"/>
          <p:cNvSpPr txBox="1"/>
          <p:nvPr>
            <p:ph idx="3" type="body"/>
          </p:nvPr>
        </p:nvSpPr>
        <p:spPr>
          <a:xfrm>
            <a:off x="4629150" y="1077576"/>
            <a:ext cx="3887400" cy="25095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1"/>
          <p:cNvSpPr txBox="1"/>
          <p:nvPr>
            <p:ph idx="4" type="body"/>
          </p:nvPr>
        </p:nvSpPr>
        <p:spPr>
          <a:xfrm>
            <a:off x="4629154" y="3647181"/>
            <a:ext cx="3887400" cy="29175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1"/>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1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1"/>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06" name="Shape 106"/>
        <p:cNvGrpSpPr/>
        <p:nvPr/>
      </p:nvGrpSpPr>
      <p:grpSpPr>
        <a:xfrm>
          <a:off x="0" y="0"/>
          <a:ext cx="0" cy="0"/>
          <a:chOff x="0" y="0"/>
          <a:chExt cx="0" cy="0"/>
        </a:xfrm>
      </p:grpSpPr>
      <p:sp>
        <p:nvSpPr>
          <p:cNvPr id="107" name="Google Shape;107;p12"/>
          <p:cNvSpPr txBox="1"/>
          <p:nvPr>
            <p:ph type="title"/>
          </p:nvPr>
        </p:nvSpPr>
        <p:spPr>
          <a:xfrm>
            <a:off x="628650" y="900000"/>
            <a:ext cx="7886700" cy="11391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2"/>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1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2"/>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pacio en blanco" showMasterSp="0">
  <p:cSld name="Espacio en blanco">
    <p:spTree>
      <p:nvGrpSpPr>
        <p:cNvPr id="111" name="Shape 111"/>
        <p:cNvGrpSpPr/>
        <p:nvPr/>
      </p:nvGrpSpPr>
      <p:grpSpPr>
        <a:xfrm>
          <a:off x="0" y="0"/>
          <a:ext cx="0" cy="0"/>
          <a:chOff x="0" y="0"/>
          <a:chExt cx="0" cy="0"/>
        </a:xfrm>
      </p:grpSpPr>
      <p:sp>
        <p:nvSpPr>
          <p:cNvPr id="112" name="Google Shape;112;p13"/>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p1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14" name="Shape 114"/>
        <p:cNvGrpSpPr/>
        <p:nvPr/>
      </p:nvGrpSpPr>
      <p:grpSpPr>
        <a:xfrm>
          <a:off x="0" y="0"/>
          <a:ext cx="0" cy="0"/>
          <a:chOff x="0" y="0"/>
          <a:chExt cx="0" cy="0"/>
        </a:xfrm>
      </p:grpSpPr>
      <p:sp>
        <p:nvSpPr>
          <p:cNvPr id="115" name="Google Shape;115;p14"/>
          <p:cNvSpPr txBox="1"/>
          <p:nvPr>
            <p:ph type="title"/>
          </p:nvPr>
        </p:nvSpPr>
        <p:spPr>
          <a:xfrm>
            <a:off x="629841" y="987426"/>
            <a:ext cx="2949300" cy="10701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4"/>
          <p:cNvSpPr txBox="1"/>
          <p:nvPr>
            <p:ph idx="1" type="body"/>
          </p:nvPr>
        </p:nvSpPr>
        <p:spPr>
          <a:xfrm>
            <a:off x="3887391" y="987426"/>
            <a:ext cx="4629300" cy="54897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7" name="Google Shape;117;p14"/>
          <p:cNvSpPr txBox="1"/>
          <p:nvPr>
            <p:ph idx="2" type="body"/>
          </p:nvPr>
        </p:nvSpPr>
        <p:spPr>
          <a:xfrm>
            <a:off x="629841" y="2057400"/>
            <a:ext cx="2949300" cy="44196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8" name="Google Shape;118;p14"/>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1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4"/>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21" name="Shape 121"/>
        <p:cNvGrpSpPr/>
        <p:nvPr/>
      </p:nvGrpSpPr>
      <p:grpSpPr>
        <a:xfrm>
          <a:off x="0" y="0"/>
          <a:ext cx="0" cy="0"/>
          <a:chOff x="0" y="0"/>
          <a:chExt cx="0" cy="0"/>
        </a:xfrm>
      </p:grpSpPr>
      <p:sp>
        <p:nvSpPr>
          <p:cNvPr id="122" name="Google Shape;122;p15"/>
          <p:cNvSpPr txBox="1"/>
          <p:nvPr>
            <p:ph type="title"/>
          </p:nvPr>
        </p:nvSpPr>
        <p:spPr>
          <a:xfrm>
            <a:off x="629841" y="1032932"/>
            <a:ext cx="2949300" cy="10245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5"/>
          <p:cNvSpPr txBox="1"/>
          <p:nvPr>
            <p:ph idx="1" type="body"/>
          </p:nvPr>
        </p:nvSpPr>
        <p:spPr>
          <a:xfrm>
            <a:off x="629841" y="2057400"/>
            <a:ext cx="2949300" cy="4059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 name="Google Shape;124;p15"/>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1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7" name="Shape 127"/>
        <p:cNvGrpSpPr/>
        <p:nvPr/>
      </p:nvGrpSpPr>
      <p:grpSpPr>
        <a:xfrm>
          <a:off x="0" y="0"/>
          <a:ext cx="0" cy="0"/>
          <a:chOff x="0" y="0"/>
          <a:chExt cx="0" cy="0"/>
        </a:xfrm>
      </p:grpSpPr>
      <p:sp>
        <p:nvSpPr>
          <p:cNvPr id="128" name="Google Shape;128;p16"/>
          <p:cNvSpPr txBox="1"/>
          <p:nvPr>
            <p:ph type="title"/>
          </p:nvPr>
        </p:nvSpPr>
        <p:spPr>
          <a:xfrm>
            <a:off x="628650" y="200400"/>
            <a:ext cx="7886700" cy="11013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 type="body"/>
          </p:nvPr>
        </p:nvSpPr>
        <p:spPr>
          <a:xfrm rot="5400000">
            <a:off x="2396400" y="392250"/>
            <a:ext cx="43512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6"/>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1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6"/>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33" name="Shape 133"/>
        <p:cNvGrpSpPr/>
        <p:nvPr/>
      </p:nvGrpSpPr>
      <p:grpSpPr>
        <a:xfrm>
          <a:off x="0" y="0"/>
          <a:ext cx="0" cy="0"/>
          <a:chOff x="0" y="0"/>
          <a:chExt cx="0" cy="0"/>
        </a:xfrm>
      </p:grpSpPr>
      <p:sp>
        <p:nvSpPr>
          <p:cNvPr id="134" name="Google Shape;134;p17"/>
          <p:cNvSpPr txBox="1"/>
          <p:nvPr>
            <p:ph type="title"/>
          </p:nvPr>
        </p:nvSpPr>
        <p:spPr>
          <a:xfrm rot="5400000">
            <a:off x="4646700" y="2707050"/>
            <a:ext cx="5765700" cy="19716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 type="body"/>
          </p:nvPr>
        </p:nvSpPr>
        <p:spPr>
          <a:xfrm rot="5400000">
            <a:off x="646125" y="792450"/>
            <a:ext cx="57657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7"/>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1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7"/>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MFS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1">
  <p:cSld name="Título - Ejercicios_1">
    <p:spTree>
      <p:nvGrpSpPr>
        <p:cNvPr id="139" name="Shape 139"/>
        <p:cNvGrpSpPr/>
        <p:nvPr/>
      </p:nvGrpSpPr>
      <p:grpSpPr>
        <a:xfrm>
          <a:off x="0" y="0"/>
          <a:ext cx="0" cy="0"/>
          <a:chOff x="0" y="0"/>
          <a:chExt cx="0" cy="0"/>
        </a:xfrm>
      </p:grpSpPr>
      <p:sp>
        <p:nvSpPr>
          <p:cNvPr id="140" name="Google Shape;140;p18"/>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41" name="Google Shape;141;p18"/>
          <p:cNvGrpSpPr/>
          <p:nvPr/>
        </p:nvGrpSpPr>
        <p:grpSpPr>
          <a:xfrm>
            <a:off x="-1300" y="52"/>
            <a:ext cx="9146775" cy="6857929"/>
            <a:chOff x="-1300" y="52"/>
            <a:chExt cx="9146775" cy="6857929"/>
          </a:xfrm>
        </p:grpSpPr>
        <p:sp>
          <p:nvSpPr>
            <p:cNvPr id="142" name="Google Shape;142;p18"/>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43" name="Google Shape;143;p18"/>
            <p:cNvGrpSpPr/>
            <p:nvPr/>
          </p:nvGrpSpPr>
          <p:grpSpPr>
            <a:xfrm rot="10800000">
              <a:off x="-1300" y="4051474"/>
              <a:ext cx="9143950" cy="2806507"/>
              <a:chOff x="0" y="275"/>
              <a:chExt cx="9143950" cy="381817"/>
            </a:xfrm>
          </p:grpSpPr>
          <p:sp>
            <p:nvSpPr>
              <p:cNvPr id="144" name="Google Shape;144;p18"/>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45" name="Google Shape;145;p18"/>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46" name="Google Shape;146;p18"/>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7" name="Google Shape;147;p18"/>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148" name="Google Shape;148;p18"/>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1">
  <p:cSld name="Título - Resolución_1">
    <p:spTree>
      <p:nvGrpSpPr>
        <p:cNvPr id="149" name="Shape 149"/>
        <p:cNvGrpSpPr/>
        <p:nvPr/>
      </p:nvGrpSpPr>
      <p:grpSpPr>
        <a:xfrm>
          <a:off x="0" y="0"/>
          <a:ext cx="0" cy="0"/>
          <a:chOff x="0" y="0"/>
          <a:chExt cx="0" cy="0"/>
        </a:xfrm>
      </p:grpSpPr>
      <p:sp>
        <p:nvSpPr>
          <p:cNvPr id="150" name="Google Shape;150;p19"/>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51" name="Google Shape;151;p19"/>
          <p:cNvGrpSpPr/>
          <p:nvPr/>
        </p:nvGrpSpPr>
        <p:grpSpPr>
          <a:xfrm>
            <a:off x="-1300" y="52"/>
            <a:ext cx="9146775" cy="6857929"/>
            <a:chOff x="-1300" y="52"/>
            <a:chExt cx="9146775" cy="6857929"/>
          </a:xfrm>
        </p:grpSpPr>
        <p:sp>
          <p:nvSpPr>
            <p:cNvPr id="152" name="Google Shape;152;p19"/>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53" name="Google Shape;153;p19"/>
            <p:cNvGrpSpPr/>
            <p:nvPr/>
          </p:nvGrpSpPr>
          <p:grpSpPr>
            <a:xfrm rot="10800000">
              <a:off x="-1300" y="4051474"/>
              <a:ext cx="9143950" cy="2806507"/>
              <a:chOff x="0" y="275"/>
              <a:chExt cx="9143950" cy="381817"/>
            </a:xfrm>
          </p:grpSpPr>
          <p:sp>
            <p:nvSpPr>
              <p:cNvPr id="154" name="Google Shape;154;p19"/>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55" name="Google Shape;155;p19"/>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56" name="Google Shape;156;p19"/>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7" name="Google Shape;157;p19"/>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158" name="Google Shape;158;p19"/>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1">
  <p:cSld name="Título - Repaso_1">
    <p:spTree>
      <p:nvGrpSpPr>
        <p:cNvPr id="159" name="Shape 159"/>
        <p:cNvGrpSpPr/>
        <p:nvPr/>
      </p:nvGrpSpPr>
      <p:grpSpPr>
        <a:xfrm>
          <a:off x="0" y="0"/>
          <a:ext cx="0" cy="0"/>
          <a:chOff x="0" y="0"/>
          <a:chExt cx="0" cy="0"/>
        </a:xfrm>
      </p:grpSpPr>
      <p:sp>
        <p:nvSpPr>
          <p:cNvPr id="160" name="Google Shape;160;p20"/>
          <p:cNvSpPr txBox="1"/>
          <p:nvPr/>
        </p:nvSpPr>
        <p:spPr>
          <a:xfrm>
            <a:off x="4650375" y="1114700"/>
            <a:ext cx="4319400" cy="21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CFP</a:t>
            </a:r>
            <a:endParaRPr b="1" i="0" sz="4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Arial"/>
                <a:ea typeface="Arial"/>
                <a:cs typeface="Arial"/>
                <a:sym typeface="Arial"/>
              </a:rPr>
              <a:t>Programador </a:t>
            </a:r>
            <a:endParaRPr b="1" i="0" sz="3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Arial"/>
                <a:ea typeface="Arial"/>
                <a:cs typeface="Arial"/>
                <a:sym typeface="Arial"/>
              </a:rPr>
              <a:t>full-stack</a:t>
            </a:r>
            <a:endParaRPr b="1" i="0" sz="3600" u="none" cap="none" strike="noStrike">
              <a:solidFill>
                <a:srgbClr val="FFFFFF"/>
              </a:solidFill>
              <a:latin typeface="Arial"/>
              <a:ea typeface="Arial"/>
              <a:cs typeface="Arial"/>
              <a:sym typeface="Arial"/>
            </a:endParaRPr>
          </a:p>
        </p:txBody>
      </p:sp>
      <p:sp>
        <p:nvSpPr>
          <p:cNvPr id="161" name="Google Shape;161;p20"/>
          <p:cNvSpPr/>
          <p:nvPr/>
        </p:nvSpPr>
        <p:spPr>
          <a:xfrm>
            <a:off x="-2825" y="0"/>
            <a:ext cx="9147000" cy="7365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62" name="Google Shape;162;p20"/>
          <p:cNvGrpSpPr/>
          <p:nvPr/>
        </p:nvGrpSpPr>
        <p:grpSpPr>
          <a:xfrm>
            <a:off x="-1300" y="52"/>
            <a:ext cx="9146775" cy="6857929"/>
            <a:chOff x="-1300" y="52"/>
            <a:chExt cx="9146775" cy="6857929"/>
          </a:xfrm>
        </p:grpSpPr>
        <p:sp>
          <p:nvSpPr>
            <p:cNvPr id="163" name="Google Shape;163;p20"/>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64" name="Google Shape;164;p20"/>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65" name="Google Shape;165;p20"/>
            <p:cNvGrpSpPr/>
            <p:nvPr/>
          </p:nvGrpSpPr>
          <p:grpSpPr>
            <a:xfrm rot="10800000">
              <a:off x="-1300" y="4051474"/>
              <a:ext cx="9143950" cy="2806507"/>
              <a:chOff x="0" y="275"/>
              <a:chExt cx="9143950" cy="381817"/>
            </a:xfrm>
          </p:grpSpPr>
          <p:sp>
            <p:nvSpPr>
              <p:cNvPr id="166" name="Google Shape;166;p20"/>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67" name="Google Shape;167;p20"/>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68" name="Google Shape;168;p20"/>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9" name="Google Shape;169;p20"/>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170" name="Google Shape;170;p20"/>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p:cSld name="Filmina - Conceptos">
    <p:spTree>
      <p:nvGrpSpPr>
        <p:cNvPr id="24" name="Shape 24"/>
        <p:cNvGrpSpPr/>
        <p:nvPr/>
      </p:nvGrpSpPr>
      <p:grpSpPr>
        <a:xfrm>
          <a:off x="0" y="0"/>
          <a:ext cx="0" cy="0"/>
          <a:chOff x="0" y="0"/>
          <a:chExt cx="0" cy="0"/>
        </a:xfrm>
      </p:grpSpPr>
      <p:sp>
        <p:nvSpPr>
          <p:cNvPr id="25" name="Google Shape;25;p3"/>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 name="Google Shape;26;p3"/>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7" name="Google Shape;27;p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9" name="Google Shape;29;p3"/>
          <p:cNvGrpSpPr/>
          <p:nvPr/>
        </p:nvGrpSpPr>
        <p:grpSpPr>
          <a:xfrm>
            <a:off x="0" y="275"/>
            <a:ext cx="9143950" cy="480375"/>
            <a:chOff x="0" y="275"/>
            <a:chExt cx="9143950" cy="480375"/>
          </a:xfrm>
        </p:grpSpPr>
        <p:sp>
          <p:nvSpPr>
            <p:cNvPr id="30" name="Google Shape;30;p3"/>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3"/>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2" name="Google Shape;32;p3"/>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
        <p:nvSpPr>
          <p:cNvPr id="33" name="Google Shape;33;p3"/>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Conceptos 1">
  <p:cSld name="Título - Conceptos_1">
    <p:spTree>
      <p:nvGrpSpPr>
        <p:cNvPr id="171" name="Shape 171"/>
        <p:cNvGrpSpPr/>
        <p:nvPr/>
      </p:nvGrpSpPr>
      <p:grpSpPr>
        <a:xfrm>
          <a:off x="0" y="0"/>
          <a:ext cx="0" cy="0"/>
          <a:chOff x="0" y="0"/>
          <a:chExt cx="0" cy="0"/>
        </a:xfrm>
      </p:grpSpPr>
      <p:sp>
        <p:nvSpPr>
          <p:cNvPr id="172" name="Google Shape;172;p21"/>
          <p:cNvSpPr/>
          <p:nvPr/>
        </p:nvSpPr>
        <p:spPr>
          <a:xfrm flipH="1" rot="10800000">
            <a:off x="1525" y="575"/>
            <a:ext cx="2220900" cy="2301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73" name="Google Shape;173;p21"/>
          <p:cNvGrpSpPr/>
          <p:nvPr/>
        </p:nvGrpSpPr>
        <p:grpSpPr>
          <a:xfrm>
            <a:off x="-1300" y="52"/>
            <a:ext cx="9146775" cy="6857929"/>
            <a:chOff x="-1300" y="52"/>
            <a:chExt cx="9146775" cy="6857929"/>
          </a:xfrm>
        </p:grpSpPr>
        <p:sp>
          <p:nvSpPr>
            <p:cNvPr id="174" name="Google Shape;174;p21"/>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75" name="Google Shape;175;p21"/>
            <p:cNvGrpSpPr/>
            <p:nvPr/>
          </p:nvGrpSpPr>
          <p:grpSpPr>
            <a:xfrm rot="10800000">
              <a:off x="-1300" y="4051474"/>
              <a:ext cx="9143950" cy="2806507"/>
              <a:chOff x="0" y="275"/>
              <a:chExt cx="9143950" cy="381817"/>
            </a:xfrm>
          </p:grpSpPr>
          <p:sp>
            <p:nvSpPr>
              <p:cNvPr id="176" name="Google Shape;176;p21"/>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77" name="Google Shape;177;p21"/>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78" name="Google Shape;178;p21"/>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9" name="Google Shape;179;p21"/>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180" name="Google Shape;180;p21"/>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2">
  <p:cSld name="Título - Ejercicios_2">
    <p:spTree>
      <p:nvGrpSpPr>
        <p:cNvPr id="181" name="Shape 181"/>
        <p:cNvGrpSpPr/>
        <p:nvPr/>
      </p:nvGrpSpPr>
      <p:grpSpPr>
        <a:xfrm>
          <a:off x="0" y="0"/>
          <a:ext cx="0" cy="0"/>
          <a:chOff x="0" y="0"/>
          <a:chExt cx="0" cy="0"/>
        </a:xfrm>
      </p:grpSpPr>
      <p:sp>
        <p:nvSpPr>
          <p:cNvPr id="182" name="Google Shape;182;p22"/>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83" name="Google Shape;183;p22"/>
          <p:cNvGrpSpPr/>
          <p:nvPr/>
        </p:nvGrpSpPr>
        <p:grpSpPr>
          <a:xfrm>
            <a:off x="-1300" y="52"/>
            <a:ext cx="9146775" cy="6857929"/>
            <a:chOff x="-1300" y="52"/>
            <a:chExt cx="9146775" cy="6857929"/>
          </a:xfrm>
        </p:grpSpPr>
        <p:sp>
          <p:nvSpPr>
            <p:cNvPr id="184" name="Google Shape;184;p22"/>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85" name="Google Shape;185;p22"/>
            <p:cNvGrpSpPr/>
            <p:nvPr/>
          </p:nvGrpSpPr>
          <p:grpSpPr>
            <a:xfrm rot="10800000">
              <a:off x="-1300" y="4051474"/>
              <a:ext cx="9143950" cy="2806507"/>
              <a:chOff x="0" y="275"/>
              <a:chExt cx="9143950" cy="381817"/>
            </a:xfrm>
          </p:grpSpPr>
          <p:sp>
            <p:nvSpPr>
              <p:cNvPr id="186" name="Google Shape;186;p22"/>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87" name="Google Shape;187;p22"/>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88" name="Google Shape;188;p22"/>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9" name="Google Shape;189;p22"/>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190" name="Google Shape;190;p22"/>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2">
  <p:cSld name="Título - Resolución_2">
    <p:spTree>
      <p:nvGrpSpPr>
        <p:cNvPr id="191" name="Shape 191"/>
        <p:cNvGrpSpPr/>
        <p:nvPr/>
      </p:nvGrpSpPr>
      <p:grpSpPr>
        <a:xfrm>
          <a:off x="0" y="0"/>
          <a:ext cx="0" cy="0"/>
          <a:chOff x="0" y="0"/>
          <a:chExt cx="0" cy="0"/>
        </a:xfrm>
      </p:grpSpPr>
      <p:sp>
        <p:nvSpPr>
          <p:cNvPr id="192" name="Google Shape;192;p23"/>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193" name="Google Shape;193;p23"/>
          <p:cNvGrpSpPr/>
          <p:nvPr/>
        </p:nvGrpSpPr>
        <p:grpSpPr>
          <a:xfrm>
            <a:off x="-1300" y="52"/>
            <a:ext cx="9146775" cy="6857929"/>
            <a:chOff x="-1300" y="52"/>
            <a:chExt cx="9146775" cy="6857929"/>
          </a:xfrm>
        </p:grpSpPr>
        <p:sp>
          <p:nvSpPr>
            <p:cNvPr id="194" name="Google Shape;194;p23"/>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195" name="Google Shape;195;p23"/>
            <p:cNvGrpSpPr/>
            <p:nvPr/>
          </p:nvGrpSpPr>
          <p:grpSpPr>
            <a:xfrm rot="10800000">
              <a:off x="-1300" y="4051474"/>
              <a:ext cx="9143950" cy="2806507"/>
              <a:chOff x="0" y="275"/>
              <a:chExt cx="9143950" cy="381817"/>
            </a:xfrm>
          </p:grpSpPr>
          <p:sp>
            <p:nvSpPr>
              <p:cNvPr id="196" name="Google Shape;196;p23"/>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97" name="Google Shape;197;p23"/>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198" name="Google Shape;198;p23"/>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9" name="Google Shape;199;p23"/>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200" name="Google Shape;200;p23"/>
          <p:cNvSpPr txBox="1"/>
          <p:nvPr>
            <p:ph type="ctrTitle"/>
          </p:nvPr>
        </p:nvSpPr>
        <p:spPr>
          <a:xfrm>
            <a:off x="-1" y="0"/>
            <a:ext cx="91440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
  <p:cSld name="Filmina - Conceptos_1">
    <p:spTree>
      <p:nvGrpSpPr>
        <p:cNvPr id="201" name="Shape 201"/>
        <p:cNvGrpSpPr/>
        <p:nvPr/>
      </p:nvGrpSpPr>
      <p:grpSpPr>
        <a:xfrm>
          <a:off x="0" y="0"/>
          <a:ext cx="0" cy="0"/>
          <a:chOff x="0" y="0"/>
          <a:chExt cx="0" cy="0"/>
        </a:xfrm>
      </p:grpSpPr>
      <p:sp>
        <p:nvSpPr>
          <p:cNvPr id="202" name="Google Shape;202;p24"/>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24"/>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04" name="Google Shape;204;p2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06" name="Google Shape;206;p24"/>
          <p:cNvGrpSpPr/>
          <p:nvPr/>
        </p:nvGrpSpPr>
        <p:grpSpPr>
          <a:xfrm>
            <a:off x="0" y="275"/>
            <a:ext cx="9143950" cy="480375"/>
            <a:chOff x="0" y="275"/>
            <a:chExt cx="9143950" cy="480375"/>
          </a:xfrm>
        </p:grpSpPr>
        <p:sp>
          <p:nvSpPr>
            <p:cNvPr id="207" name="Google Shape;207;p2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09" name="Google Shape;209;p24"/>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210" name="Google Shape;210;p24"/>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593367"/>
            <a:ext cx="8520600" cy="7635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25"/>
          <p:cNvSpPr txBox="1"/>
          <p:nvPr>
            <p:ph idx="1" type="body"/>
          </p:nvPr>
        </p:nvSpPr>
        <p:spPr>
          <a:xfrm>
            <a:off x="311700" y="1536633"/>
            <a:ext cx="8520600" cy="455520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4" name="Google Shape;214;p25"/>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5"/>
          <p:cNvSpPr txBox="1"/>
          <p:nvPr/>
        </p:nvSpPr>
        <p:spPr>
          <a:xfrm flipH="1">
            <a:off x="76325" y="0"/>
            <a:ext cx="882000" cy="5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2">
  <p:cSld name="Filmina - Conceptos_2">
    <p:spTree>
      <p:nvGrpSpPr>
        <p:cNvPr id="216" name="Shape 216"/>
        <p:cNvGrpSpPr/>
        <p:nvPr/>
      </p:nvGrpSpPr>
      <p:grpSpPr>
        <a:xfrm>
          <a:off x="0" y="0"/>
          <a:ext cx="0" cy="0"/>
          <a:chOff x="0" y="0"/>
          <a:chExt cx="0" cy="0"/>
        </a:xfrm>
      </p:grpSpPr>
      <p:sp>
        <p:nvSpPr>
          <p:cNvPr id="217" name="Google Shape;217;p26"/>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6"/>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19" name="Google Shape;219;p2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2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21" name="Google Shape;221;p26"/>
          <p:cNvGrpSpPr/>
          <p:nvPr/>
        </p:nvGrpSpPr>
        <p:grpSpPr>
          <a:xfrm>
            <a:off x="0" y="275"/>
            <a:ext cx="9143950" cy="480375"/>
            <a:chOff x="0" y="275"/>
            <a:chExt cx="9143950" cy="480375"/>
          </a:xfrm>
        </p:grpSpPr>
        <p:sp>
          <p:nvSpPr>
            <p:cNvPr id="222" name="Google Shape;222;p26"/>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26"/>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24" name="Google Shape;224;p26"/>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6"/>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500" u="none" cap="none" strike="noStrike">
                <a:solidFill>
                  <a:srgbClr val="FFFFFF"/>
                </a:solidFill>
                <a:latin typeface="Arial"/>
                <a:ea typeface="Arial"/>
                <a:cs typeface="Arial"/>
                <a:sym typeface="Arial"/>
              </a:rPr>
              <a:t>AMEMT</a:t>
            </a:r>
            <a:endParaRPr b="1" i="0" sz="15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3">
  <p:cSld name="Filmina - Conceptos_3">
    <p:spTree>
      <p:nvGrpSpPr>
        <p:cNvPr id="226" name="Shape 226"/>
        <p:cNvGrpSpPr/>
        <p:nvPr/>
      </p:nvGrpSpPr>
      <p:grpSpPr>
        <a:xfrm>
          <a:off x="0" y="0"/>
          <a:ext cx="0" cy="0"/>
          <a:chOff x="0" y="0"/>
          <a:chExt cx="0" cy="0"/>
        </a:xfrm>
      </p:grpSpPr>
      <p:sp>
        <p:nvSpPr>
          <p:cNvPr id="227" name="Google Shape;227;p27"/>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27"/>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29" name="Google Shape;229;p2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2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31" name="Google Shape;231;p27"/>
          <p:cNvGrpSpPr/>
          <p:nvPr/>
        </p:nvGrpSpPr>
        <p:grpSpPr>
          <a:xfrm>
            <a:off x="0" y="275"/>
            <a:ext cx="9143950" cy="480375"/>
            <a:chOff x="0" y="275"/>
            <a:chExt cx="9143950" cy="480375"/>
          </a:xfrm>
        </p:grpSpPr>
        <p:sp>
          <p:nvSpPr>
            <p:cNvPr id="232" name="Google Shape;232;p27"/>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7"/>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34" name="Google Shape;234;p27"/>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35" name="Google Shape;235;p27"/>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4">
  <p:cSld name="Filmina - Conceptos_4">
    <p:spTree>
      <p:nvGrpSpPr>
        <p:cNvPr id="236" name="Shape 236"/>
        <p:cNvGrpSpPr/>
        <p:nvPr/>
      </p:nvGrpSpPr>
      <p:grpSpPr>
        <a:xfrm>
          <a:off x="0" y="0"/>
          <a:ext cx="0" cy="0"/>
          <a:chOff x="0" y="0"/>
          <a:chExt cx="0" cy="0"/>
        </a:xfrm>
      </p:grpSpPr>
      <p:sp>
        <p:nvSpPr>
          <p:cNvPr id="237" name="Google Shape;237;p28"/>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28"/>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39" name="Google Shape;239;p2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2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41" name="Google Shape;241;p28"/>
          <p:cNvGrpSpPr/>
          <p:nvPr/>
        </p:nvGrpSpPr>
        <p:grpSpPr>
          <a:xfrm>
            <a:off x="0" y="275"/>
            <a:ext cx="9143950" cy="480375"/>
            <a:chOff x="0" y="275"/>
            <a:chExt cx="9143950" cy="480375"/>
          </a:xfrm>
        </p:grpSpPr>
        <p:sp>
          <p:nvSpPr>
            <p:cNvPr id="242" name="Google Shape;242;p28"/>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8"/>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44" name="Google Shape;244;p28"/>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45" name="Google Shape;245;p28"/>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5">
  <p:cSld name="Filmina - Conceptos_5">
    <p:spTree>
      <p:nvGrpSpPr>
        <p:cNvPr id="246" name="Shape 246"/>
        <p:cNvGrpSpPr/>
        <p:nvPr/>
      </p:nvGrpSpPr>
      <p:grpSpPr>
        <a:xfrm>
          <a:off x="0" y="0"/>
          <a:ext cx="0" cy="0"/>
          <a:chOff x="0" y="0"/>
          <a:chExt cx="0" cy="0"/>
        </a:xfrm>
      </p:grpSpPr>
      <p:sp>
        <p:nvSpPr>
          <p:cNvPr id="247" name="Google Shape;247;p29"/>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29"/>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49" name="Google Shape;249;p2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2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51" name="Google Shape;251;p29"/>
          <p:cNvGrpSpPr/>
          <p:nvPr/>
        </p:nvGrpSpPr>
        <p:grpSpPr>
          <a:xfrm>
            <a:off x="0" y="275"/>
            <a:ext cx="9143950" cy="480375"/>
            <a:chOff x="0" y="275"/>
            <a:chExt cx="9143950" cy="480375"/>
          </a:xfrm>
        </p:grpSpPr>
        <p:sp>
          <p:nvSpPr>
            <p:cNvPr id="252" name="Google Shape;252;p29"/>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29"/>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54" name="Google Shape;254;p29"/>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55" name="Google Shape;255;p29"/>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6">
  <p:cSld name="Filmina - Conceptos_6">
    <p:spTree>
      <p:nvGrpSpPr>
        <p:cNvPr id="256" name="Shape 256"/>
        <p:cNvGrpSpPr/>
        <p:nvPr/>
      </p:nvGrpSpPr>
      <p:grpSpPr>
        <a:xfrm>
          <a:off x="0" y="0"/>
          <a:ext cx="0" cy="0"/>
          <a:chOff x="0" y="0"/>
          <a:chExt cx="0" cy="0"/>
        </a:xfrm>
      </p:grpSpPr>
      <p:sp>
        <p:nvSpPr>
          <p:cNvPr id="257" name="Google Shape;257;p30"/>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30"/>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59" name="Google Shape;259;p3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3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61" name="Google Shape;261;p30"/>
          <p:cNvGrpSpPr/>
          <p:nvPr/>
        </p:nvGrpSpPr>
        <p:grpSpPr>
          <a:xfrm>
            <a:off x="0" y="275"/>
            <a:ext cx="9143950" cy="480375"/>
            <a:chOff x="0" y="275"/>
            <a:chExt cx="9143950" cy="480375"/>
          </a:xfrm>
        </p:grpSpPr>
        <p:sp>
          <p:nvSpPr>
            <p:cNvPr id="262" name="Google Shape;262;p30"/>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30"/>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64" name="Google Shape;264;p30"/>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65" name="Google Shape;265;p30"/>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4" name="Shape 34"/>
        <p:cNvGrpSpPr/>
        <p:nvPr/>
      </p:nvGrpSpPr>
      <p:grpSpPr>
        <a:xfrm>
          <a:off x="0" y="0"/>
          <a:ext cx="0" cy="0"/>
          <a:chOff x="0" y="0"/>
          <a:chExt cx="0" cy="0"/>
        </a:xfrm>
      </p:grpSpPr>
      <p:grpSp>
        <p:nvGrpSpPr>
          <p:cNvPr id="35" name="Google Shape;35;p4"/>
          <p:cNvGrpSpPr/>
          <p:nvPr/>
        </p:nvGrpSpPr>
        <p:grpSpPr>
          <a:xfrm>
            <a:off x="0" y="275"/>
            <a:ext cx="9143950" cy="480375"/>
            <a:chOff x="0" y="275"/>
            <a:chExt cx="9143950" cy="480375"/>
          </a:xfrm>
        </p:grpSpPr>
        <p:sp>
          <p:nvSpPr>
            <p:cNvPr id="36" name="Google Shape;36;p4"/>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7" name="Google Shape;37;p4"/>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8" name="Google Shape;38;p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7">
  <p:cSld name="Filmina - Conceptos_7">
    <p:spTree>
      <p:nvGrpSpPr>
        <p:cNvPr id="266" name="Shape 266"/>
        <p:cNvGrpSpPr/>
        <p:nvPr/>
      </p:nvGrpSpPr>
      <p:grpSpPr>
        <a:xfrm>
          <a:off x="0" y="0"/>
          <a:ext cx="0" cy="0"/>
          <a:chOff x="0" y="0"/>
          <a:chExt cx="0" cy="0"/>
        </a:xfrm>
      </p:grpSpPr>
      <p:sp>
        <p:nvSpPr>
          <p:cNvPr id="267" name="Google Shape;267;p31"/>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31"/>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69" name="Google Shape;269;p31"/>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3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71" name="Google Shape;271;p31"/>
          <p:cNvGrpSpPr/>
          <p:nvPr/>
        </p:nvGrpSpPr>
        <p:grpSpPr>
          <a:xfrm>
            <a:off x="0" y="275"/>
            <a:ext cx="9143950" cy="480375"/>
            <a:chOff x="0" y="275"/>
            <a:chExt cx="9143950" cy="480375"/>
          </a:xfrm>
        </p:grpSpPr>
        <p:sp>
          <p:nvSpPr>
            <p:cNvPr id="272" name="Google Shape;272;p31"/>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p31"/>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74" name="Google Shape;274;p31"/>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75" name="Google Shape;275;p31"/>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8">
  <p:cSld name="Filmina - Conceptos_8">
    <p:spTree>
      <p:nvGrpSpPr>
        <p:cNvPr id="276" name="Shape 276"/>
        <p:cNvGrpSpPr/>
        <p:nvPr/>
      </p:nvGrpSpPr>
      <p:grpSpPr>
        <a:xfrm>
          <a:off x="0" y="0"/>
          <a:ext cx="0" cy="0"/>
          <a:chOff x="0" y="0"/>
          <a:chExt cx="0" cy="0"/>
        </a:xfrm>
      </p:grpSpPr>
      <p:sp>
        <p:nvSpPr>
          <p:cNvPr id="277" name="Google Shape;277;p32"/>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32"/>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79" name="Google Shape;279;p32"/>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81" name="Google Shape;281;p32"/>
          <p:cNvGrpSpPr/>
          <p:nvPr/>
        </p:nvGrpSpPr>
        <p:grpSpPr>
          <a:xfrm>
            <a:off x="0" y="275"/>
            <a:ext cx="9143950" cy="480375"/>
            <a:chOff x="0" y="275"/>
            <a:chExt cx="9143950" cy="480375"/>
          </a:xfrm>
        </p:grpSpPr>
        <p:sp>
          <p:nvSpPr>
            <p:cNvPr id="282" name="Google Shape;282;p32"/>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p32"/>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84" name="Google Shape;284;p32"/>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85" name="Google Shape;285;p32"/>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9">
  <p:cSld name="Filmina - Conceptos_9">
    <p:spTree>
      <p:nvGrpSpPr>
        <p:cNvPr id="286" name="Shape 286"/>
        <p:cNvGrpSpPr/>
        <p:nvPr/>
      </p:nvGrpSpPr>
      <p:grpSpPr>
        <a:xfrm>
          <a:off x="0" y="0"/>
          <a:ext cx="0" cy="0"/>
          <a:chOff x="0" y="0"/>
          <a:chExt cx="0" cy="0"/>
        </a:xfrm>
      </p:grpSpPr>
      <p:sp>
        <p:nvSpPr>
          <p:cNvPr id="287" name="Google Shape;287;p33"/>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p33"/>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89" name="Google Shape;289;p3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3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291" name="Google Shape;291;p33"/>
          <p:cNvGrpSpPr/>
          <p:nvPr/>
        </p:nvGrpSpPr>
        <p:grpSpPr>
          <a:xfrm>
            <a:off x="0" y="275"/>
            <a:ext cx="9143950" cy="480375"/>
            <a:chOff x="0" y="275"/>
            <a:chExt cx="9143950" cy="480375"/>
          </a:xfrm>
        </p:grpSpPr>
        <p:sp>
          <p:nvSpPr>
            <p:cNvPr id="292" name="Google Shape;292;p33"/>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33"/>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294" name="Google Shape;294;p33"/>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295" name="Google Shape;295;p33"/>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0">
  <p:cSld name="Filmina - Conceptos_10">
    <p:spTree>
      <p:nvGrpSpPr>
        <p:cNvPr id="296" name="Shape 296"/>
        <p:cNvGrpSpPr/>
        <p:nvPr/>
      </p:nvGrpSpPr>
      <p:grpSpPr>
        <a:xfrm>
          <a:off x="0" y="0"/>
          <a:ext cx="0" cy="0"/>
          <a:chOff x="0" y="0"/>
          <a:chExt cx="0" cy="0"/>
        </a:xfrm>
      </p:grpSpPr>
      <p:sp>
        <p:nvSpPr>
          <p:cNvPr id="297" name="Google Shape;297;p34"/>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p34"/>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299" name="Google Shape;299;p3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3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01" name="Google Shape;301;p34"/>
          <p:cNvGrpSpPr/>
          <p:nvPr/>
        </p:nvGrpSpPr>
        <p:grpSpPr>
          <a:xfrm>
            <a:off x="0" y="275"/>
            <a:ext cx="9143950" cy="480375"/>
            <a:chOff x="0" y="275"/>
            <a:chExt cx="9143950" cy="480375"/>
          </a:xfrm>
        </p:grpSpPr>
        <p:sp>
          <p:nvSpPr>
            <p:cNvPr id="302" name="Google Shape;302;p3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34"/>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04" name="Google Shape;304;p34"/>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05" name="Google Shape;305;p34"/>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1">
  <p:cSld name="Filmina - Conceptos_11">
    <p:spTree>
      <p:nvGrpSpPr>
        <p:cNvPr id="306" name="Shape 306"/>
        <p:cNvGrpSpPr/>
        <p:nvPr/>
      </p:nvGrpSpPr>
      <p:grpSpPr>
        <a:xfrm>
          <a:off x="0" y="0"/>
          <a:ext cx="0" cy="0"/>
          <a:chOff x="0" y="0"/>
          <a:chExt cx="0" cy="0"/>
        </a:xfrm>
      </p:grpSpPr>
      <p:sp>
        <p:nvSpPr>
          <p:cNvPr id="307" name="Google Shape;307;p35"/>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35"/>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09" name="Google Shape;309;p3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3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11" name="Google Shape;311;p35"/>
          <p:cNvGrpSpPr/>
          <p:nvPr/>
        </p:nvGrpSpPr>
        <p:grpSpPr>
          <a:xfrm>
            <a:off x="0" y="275"/>
            <a:ext cx="9143950" cy="480375"/>
            <a:chOff x="0" y="275"/>
            <a:chExt cx="9143950" cy="480375"/>
          </a:xfrm>
        </p:grpSpPr>
        <p:sp>
          <p:nvSpPr>
            <p:cNvPr id="312" name="Google Shape;312;p35"/>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35"/>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14" name="Google Shape;314;p35"/>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15" name="Google Shape;315;p35"/>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2">
  <p:cSld name="Filmina - Conceptos_12">
    <p:spTree>
      <p:nvGrpSpPr>
        <p:cNvPr id="316" name="Shape 316"/>
        <p:cNvGrpSpPr/>
        <p:nvPr/>
      </p:nvGrpSpPr>
      <p:grpSpPr>
        <a:xfrm>
          <a:off x="0" y="0"/>
          <a:ext cx="0" cy="0"/>
          <a:chOff x="0" y="0"/>
          <a:chExt cx="0" cy="0"/>
        </a:xfrm>
      </p:grpSpPr>
      <p:sp>
        <p:nvSpPr>
          <p:cNvPr id="317" name="Google Shape;317;p36"/>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36"/>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19" name="Google Shape;319;p3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3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21" name="Google Shape;321;p36"/>
          <p:cNvGrpSpPr/>
          <p:nvPr/>
        </p:nvGrpSpPr>
        <p:grpSpPr>
          <a:xfrm>
            <a:off x="0" y="275"/>
            <a:ext cx="9143950" cy="480375"/>
            <a:chOff x="0" y="275"/>
            <a:chExt cx="9143950" cy="480375"/>
          </a:xfrm>
        </p:grpSpPr>
        <p:sp>
          <p:nvSpPr>
            <p:cNvPr id="322" name="Google Shape;322;p36"/>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36"/>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24" name="Google Shape;324;p36"/>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25" name="Google Shape;325;p36"/>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3">
  <p:cSld name="Filmina - Conceptos_13">
    <p:spTree>
      <p:nvGrpSpPr>
        <p:cNvPr id="326" name="Shape 326"/>
        <p:cNvGrpSpPr/>
        <p:nvPr/>
      </p:nvGrpSpPr>
      <p:grpSpPr>
        <a:xfrm>
          <a:off x="0" y="0"/>
          <a:ext cx="0" cy="0"/>
          <a:chOff x="0" y="0"/>
          <a:chExt cx="0" cy="0"/>
        </a:xfrm>
      </p:grpSpPr>
      <p:sp>
        <p:nvSpPr>
          <p:cNvPr id="327" name="Google Shape;327;p37"/>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37"/>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29" name="Google Shape;329;p3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3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31" name="Google Shape;331;p37"/>
          <p:cNvGrpSpPr/>
          <p:nvPr/>
        </p:nvGrpSpPr>
        <p:grpSpPr>
          <a:xfrm>
            <a:off x="0" y="275"/>
            <a:ext cx="9143950" cy="480375"/>
            <a:chOff x="0" y="275"/>
            <a:chExt cx="9143950" cy="480375"/>
          </a:xfrm>
        </p:grpSpPr>
        <p:sp>
          <p:nvSpPr>
            <p:cNvPr id="332" name="Google Shape;332;p37"/>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37"/>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34" name="Google Shape;334;p37"/>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35" name="Google Shape;335;p37"/>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5">
  <p:cSld name="Filmina - Conceptos_15">
    <p:spTree>
      <p:nvGrpSpPr>
        <p:cNvPr id="336" name="Shape 336"/>
        <p:cNvGrpSpPr/>
        <p:nvPr/>
      </p:nvGrpSpPr>
      <p:grpSpPr>
        <a:xfrm>
          <a:off x="0" y="0"/>
          <a:ext cx="0" cy="0"/>
          <a:chOff x="0" y="0"/>
          <a:chExt cx="0" cy="0"/>
        </a:xfrm>
      </p:grpSpPr>
      <p:sp>
        <p:nvSpPr>
          <p:cNvPr id="337" name="Google Shape;337;p38"/>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38"/>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39" name="Google Shape;339;p3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0" name="Google Shape;340;p3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41" name="Google Shape;341;p38"/>
          <p:cNvGrpSpPr/>
          <p:nvPr/>
        </p:nvGrpSpPr>
        <p:grpSpPr>
          <a:xfrm>
            <a:off x="0" y="275"/>
            <a:ext cx="9143950" cy="480375"/>
            <a:chOff x="0" y="275"/>
            <a:chExt cx="9143950" cy="480375"/>
          </a:xfrm>
        </p:grpSpPr>
        <p:sp>
          <p:nvSpPr>
            <p:cNvPr id="342" name="Google Shape;342;p38"/>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38"/>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44" name="Google Shape;344;p38"/>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45" name="Google Shape;345;p38"/>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6">
  <p:cSld name="Filmina - Conceptos_16">
    <p:spTree>
      <p:nvGrpSpPr>
        <p:cNvPr id="346" name="Shape 346"/>
        <p:cNvGrpSpPr/>
        <p:nvPr/>
      </p:nvGrpSpPr>
      <p:grpSpPr>
        <a:xfrm>
          <a:off x="0" y="0"/>
          <a:ext cx="0" cy="0"/>
          <a:chOff x="0" y="0"/>
          <a:chExt cx="0" cy="0"/>
        </a:xfrm>
      </p:grpSpPr>
      <p:sp>
        <p:nvSpPr>
          <p:cNvPr id="347" name="Google Shape;347;p39"/>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39"/>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49" name="Google Shape;349;p3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3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51" name="Google Shape;351;p39"/>
          <p:cNvGrpSpPr/>
          <p:nvPr/>
        </p:nvGrpSpPr>
        <p:grpSpPr>
          <a:xfrm>
            <a:off x="0" y="275"/>
            <a:ext cx="9143950" cy="480375"/>
            <a:chOff x="0" y="275"/>
            <a:chExt cx="9143950" cy="480375"/>
          </a:xfrm>
        </p:grpSpPr>
        <p:sp>
          <p:nvSpPr>
            <p:cNvPr id="352" name="Google Shape;352;p39"/>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39"/>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54" name="Google Shape;354;p39"/>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55" name="Google Shape;355;p39"/>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7">
  <p:cSld name="Filmina - Conceptos_17">
    <p:spTree>
      <p:nvGrpSpPr>
        <p:cNvPr id="356" name="Shape 356"/>
        <p:cNvGrpSpPr/>
        <p:nvPr/>
      </p:nvGrpSpPr>
      <p:grpSpPr>
        <a:xfrm>
          <a:off x="0" y="0"/>
          <a:ext cx="0" cy="0"/>
          <a:chOff x="0" y="0"/>
          <a:chExt cx="0" cy="0"/>
        </a:xfrm>
      </p:grpSpPr>
      <p:sp>
        <p:nvSpPr>
          <p:cNvPr id="357" name="Google Shape;357;p40"/>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40"/>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59" name="Google Shape;359;p40"/>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4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61" name="Google Shape;361;p40"/>
          <p:cNvGrpSpPr/>
          <p:nvPr/>
        </p:nvGrpSpPr>
        <p:grpSpPr>
          <a:xfrm>
            <a:off x="0" y="275"/>
            <a:ext cx="9143950" cy="480375"/>
            <a:chOff x="0" y="275"/>
            <a:chExt cx="9143950" cy="480375"/>
          </a:xfrm>
        </p:grpSpPr>
        <p:sp>
          <p:nvSpPr>
            <p:cNvPr id="362" name="Google Shape;362;p40"/>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40"/>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64" name="Google Shape;364;p40"/>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65" name="Google Shape;365;p40"/>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solución">
  <p:cSld name="Título - Resolución">
    <p:spTree>
      <p:nvGrpSpPr>
        <p:cNvPr id="42" name="Shape 42"/>
        <p:cNvGrpSpPr/>
        <p:nvPr/>
      </p:nvGrpSpPr>
      <p:grpSpPr>
        <a:xfrm>
          <a:off x="0" y="0"/>
          <a:ext cx="0" cy="0"/>
          <a:chOff x="0" y="0"/>
          <a:chExt cx="0" cy="0"/>
        </a:xfrm>
      </p:grpSpPr>
      <p:sp>
        <p:nvSpPr>
          <p:cNvPr id="43" name="Google Shape;43;p5"/>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44" name="Google Shape;44;p5"/>
          <p:cNvGrpSpPr/>
          <p:nvPr/>
        </p:nvGrpSpPr>
        <p:grpSpPr>
          <a:xfrm>
            <a:off x="-1300" y="52"/>
            <a:ext cx="9146775" cy="6857929"/>
            <a:chOff x="-1300" y="52"/>
            <a:chExt cx="9146775" cy="6857929"/>
          </a:xfrm>
        </p:grpSpPr>
        <p:sp>
          <p:nvSpPr>
            <p:cNvPr id="45" name="Google Shape;45;p5"/>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46" name="Google Shape;46;p5"/>
            <p:cNvGrpSpPr/>
            <p:nvPr/>
          </p:nvGrpSpPr>
          <p:grpSpPr>
            <a:xfrm rot="10800000">
              <a:off x="-1300" y="4051474"/>
              <a:ext cx="9143950" cy="2806507"/>
              <a:chOff x="0" y="275"/>
              <a:chExt cx="9143950" cy="381817"/>
            </a:xfrm>
          </p:grpSpPr>
          <p:sp>
            <p:nvSpPr>
              <p:cNvPr id="47" name="Google Shape;47;p5"/>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8" name="Google Shape;48;p5"/>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49" name="Google Shape;49;p5"/>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 name="Google Shape;50;p5"/>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51" name="Google Shape;51;p5"/>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8">
  <p:cSld name="Filmina - Conceptos_18">
    <p:spTree>
      <p:nvGrpSpPr>
        <p:cNvPr id="366" name="Shape 366"/>
        <p:cNvGrpSpPr/>
        <p:nvPr/>
      </p:nvGrpSpPr>
      <p:grpSpPr>
        <a:xfrm>
          <a:off x="0" y="0"/>
          <a:ext cx="0" cy="0"/>
          <a:chOff x="0" y="0"/>
          <a:chExt cx="0" cy="0"/>
        </a:xfrm>
      </p:grpSpPr>
      <p:sp>
        <p:nvSpPr>
          <p:cNvPr id="367" name="Google Shape;367;p41"/>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8" name="Google Shape;368;p41"/>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69" name="Google Shape;369;p41"/>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4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71" name="Google Shape;371;p41"/>
          <p:cNvGrpSpPr/>
          <p:nvPr/>
        </p:nvGrpSpPr>
        <p:grpSpPr>
          <a:xfrm>
            <a:off x="0" y="275"/>
            <a:ext cx="9143950" cy="480375"/>
            <a:chOff x="0" y="275"/>
            <a:chExt cx="9143950" cy="480375"/>
          </a:xfrm>
        </p:grpSpPr>
        <p:sp>
          <p:nvSpPr>
            <p:cNvPr id="372" name="Google Shape;372;p41"/>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41"/>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74" name="Google Shape;374;p41"/>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75" name="Google Shape;375;p41"/>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19">
  <p:cSld name="Filmina - Conceptos_19">
    <p:spTree>
      <p:nvGrpSpPr>
        <p:cNvPr id="376" name="Shape 376"/>
        <p:cNvGrpSpPr/>
        <p:nvPr/>
      </p:nvGrpSpPr>
      <p:grpSpPr>
        <a:xfrm>
          <a:off x="0" y="0"/>
          <a:ext cx="0" cy="0"/>
          <a:chOff x="0" y="0"/>
          <a:chExt cx="0" cy="0"/>
        </a:xfrm>
      </p:grpSpPr>
      <p:sp>
        <p:nvSpPr>
          <p:cNvPr id="377" name="Google Shape;377;p42"/>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p42"/>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79" name="Google Shape;379;p42"/>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4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81" name="Google Shape;381;p42"/>
          <p:cNvGrpSpPr/>
          <p:nvPr/>
        </p:nvGrpSpPr>
        <p:grpSpPr>
          <a:xfrm>
            <a:off x="0" y="275"/>
            <a:ext cx="9143950" cy="480375"/>
            <a:chOff x="0" y="275"/>
            <a:chExt cx="9143950" cy="480375"/>
          </a:xfrm>
        </p:grpSpPr>
        <p:sp>
          <p:nvSpPr>
            <p:cNvPr id="382" name="Google Shape;382;p42"/>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p42"/>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84" name="Google Shape;384;p42"/>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85" name="Google Shape;385;p42"/>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21">
  <p:cSld name="Filmina - Conceptos_21">
    <p:spTree>
      <p:nvGrpSpPr>
        <p:cNvPr id="386" name="Shape 386"/>
        <p:cNvGrpSpPr/>
        <p:nvPr/>
      </p:nvGrpSpPr>
      <p:grpSpPr>
        <a:xfrm>
          <a:off x="0" y="0"/>
          <a:ext cx="0" cy="0"/>
          <a:chOff x="0" y="0"/>
          <a:chExt cx="0" cy="0"/>
        </a:xfrm>
      </p:grpSpPr>
      <p:sp>
        <p:nvSpPr>
          <p:cNvPr id="387" name="Google Shape;387;p43"/>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43"/>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89" name="Google Shape;389;p4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391" name="Google Shape;391;p43"/>
          <p:cNvGrpSpPr/>
          <p:nvPr/>
        </p:nvGrpSpPr>
        <p:grpSpPr>
          <a:xfrm>
            <a:off x="0" y="275"/>
            <a:ext cx="9143950" cy="480375"/>
            <a:chOff x="0" y="275"/>
            <a:chExt cx="9143950" cy="480375"/>
          </a:xfrm>
        </p:grpSpPr>
        <p:sp>
          <p:nvSpPr>
            <p:cNvPr id="392" name="Google Shape;392;p43"/>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43"/>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394" name="Google Shape;394;p43"/>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395" name="Google Shape;395;p43"/>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Conceptos 22">
  <p:cSld name="Filmina - Conceptos_22">
    <p:spTree>
      <p:nvGrpSpPr>
        <p:cNvPr id="396" name="Shape 396"/>
        <p:cNvGrpSpPr/>
        <p:nvPr/>
      </p:nvGrpSpPr>
      <p:grpSpPr>
        <a:xfrm>
          <a:off x="0" y="0"/>
          <a:ext cx="0" cy="0"/>
          <a:chOff x="0" y="0"/>
          <a:chExt cx="0" cy="0"/>
        </a:xfrm>
      </p:grpSpPr>
      <p:sp>
        <p:nvSpPr>
          <p:cNvPr id="397" name="Google Shape;397;p44"/>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44"/>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399" name="Google Shape;399;p44"/>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4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401" name="Google Shape;401;p44"/>
          <p:cNvGrpSpPr/>
          <p:nvPr/>
        </p:nvGrpSpPr>
        <p:grpSpPr>
          <a:xfrm>
            <a:off x="0" y="275"/>
            <a:ext cx="9143950" cy="480375"/>
            <a:chOff x="0" y="275"/>
            <a:chExt cx="9143950" cy="480375"/>
          </a:xfrm>
        </p:grpSpPr>
        <p:sp>
          <p:nvSpPr>
            <p:cNvPr id="402" name="Google Shape;402;p4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3" name="Google Shape;403;p44"/>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404" name="Google Shape;404;p44"/>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CFL</a:t>
            </a:r>
            <a:endParaRPr b="1" i="0" sz="2400" u="none" cap="none" strike="noStrike">
              <a:solidFill>
                <a:srgbClr val="FFFFFF"/>
              </a:solidFill>
              <a:latin typeface="Arial"/>
              <a:ea typeface="Arial"/>
              <a:cs typeface="Arial"/>
              <a:sym typeface="Arial"/>
            </a:endParaRPr>
          </a:p>
        </p:txBody>
      </p:sp>
      <p:sp>
        <p:nvSpPr>
          <p:cNvPr id="405" name="Google Shape;405;p44"/>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Ejercicios 3">
  <p:cSld name="Título - Ejercicios_3">
    <p:spTree>
      <p:nvGrpSpPr>
        <p:cNvPr id="406" name="Shape 406"/>
        <p:cNvGrpSpPr/>
        <p:nvPr/>
      </p:nvGrpSpPr>
      <p:grpSpPr>
        <a:xfrm>
          <a:off x="0" y="0"/>
          <a:ext cx="0" cy="0"/>
          <a:chOff x="0" y="0"/>
          <a:chExt cx="0" cy="0"/>
        </a:xfrm>
      </p:grpSpPr>
      <p:sp>
        <p:nvSpPr>
          <p:cNvPr id="407" name="Google Shape;407;p45"/>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408" name="Google Shape;408;p45"/>
          <p:cNvGrpSpPr/>
          <p:nvPr/>
        </p:nvGrpSpPr>
        <p:grpSpPr>
          <a:xfrm>
            <a:off x="-1300" y="52"/>
            <a:ext cx="9146775" cy="6857929"/>
            <a:chOff x="-1300" y="52"/>
            <a:chExt cx="9146775" cy="6857929"/>
          </a:xfrm>
        </p:grpSpPr>
        <p:sp>
          <p:nvSpPr>
            <p:cNvPr id="409" name="Google Shape;409;p45"/>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410" name="Google Shape;410;p45"/>
            <p:cNvGrpSpPr/>
            <p:nvPr/>
          </p:nvGrpSpPr>
          <p:grpSpPr>
            <a:xfrm rot="10800000">
              <a:off x="-1300" y="4051473"/>
              <a:ext cx="9143950" cy="2806508"/>
              <a:chOff x="0" y="275"/>
              <a:chExt cx="9143950" cy="381817"/>
            </a:xfrm>
          </p:grpSpPr>
          <p:sp>
            <p:nvSpPr>
              <p:cNvPr id="411" name="Google Shape;411;p45"/>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412" name="Google Shape;412;p45"/>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413" name="Google Shape;413;p45"/>
          <p:cNvSpPr txBox="1"/>
          <p:nvPr>
            <p:ph idx="1" type="subTitle"/>
          </p:nvPr>
        </p:nvSpPr>
        <p:spPr>
          <a:xfrm>
            <a:off x="0" y="5416114"/>
            <a:ext cx="9147000" cy="5502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4" name="Google Shape;414;p45"/>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CFP</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415" name="Google Shape;415;p45"/>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Ejercicios 1">
  <p:cSld name="Filmina - Ejercicios_1">
    <p:spTree>
      <p:nvGrpSpPr>
        <p:cNvPr id="416" name="Shape 416"/>
        <p:cNvGrpSpPr/>
        <p:nvPr/>
      </p:nvGrpSpPr>
      <p:grpSpPr>
        <a:xfrm>
          <a:off x="0" y="0"/>
          <a:ext cx="0" cy="0"/>
          <a:chOff x="0" y="0"/>
          <a:chExt cx="0" cy="0"/>
        </a:xfrm>
      </p:grpSpPr>
      <p:sp>
        <p:nvSpPr>
          <p:cNvPr id="417" name="Google Shape;417;p46"/>
          <p:cNvSpPr/>
          <p:nvPr/>
        </p:nvSpPr>
        <p:spPr>
          <a:xfrm>
            <a:off x="-25" y="6754950"/>
            <a:ext cx="9144000" cy="1461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418" name="Google Shape;418;p46"/>
          <p:cNvSpPr/>
          <p:nvPr/>
        </p:nvSpPr>
        <p:spPr>
          <a:xfrm flipH="1">
            <a:off x="8440500" y="6615100"/>
            <a:ext cx="703500" cy="28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419" name="Google Shape;419;p4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0" name="Google Shape;420;p4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21" name="Google Shape;421;p46"/>
          <p:cNvGrpSpPr/>
          <p:nvPr/>
        </p:nvGrpSpPr>
        <p:grpSpPr>
          <a:xfrm>
            <a:off x="0" y="275"/>
            <a:ext cx="9143950" cy="480375"/>
            <a:chOff x="0" y="275"/>
            <a:chExt cx="9143950" cy="480375"/>
          </a:xfrm>
        </p:grpSpPr>
        <p:sp>
          <p:nvSpPr>
            <p:cNvPr id="422" name="Google Shape;422;p46"/>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423" name="Google Shape;423;p46"/>
            <p:cNvSpPr/>
            <p:nvPr/>
          </p:nvSpPr>
          <p:spPr>
            <a:xfrm flipH="1" rot="10800000">
              <a:off x="0" y="350"/>
              <a:ext cx="1098000" cy="480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424" name="Google Shape;424;p46"/>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CFP</a:t>
            </a:r>
            <a:endParaRPr b="1" i="0" sz="2400" u="none" cap="none" strike="noStrike">
              <a:solidFill>
                <a:srgbClr val="FFFFFF"/>
              </a:solidFill>
              <a:latin typeface="Arial"/>
              <a:ea typeface="Arial"/>
              <a:cs typeface="Arial"/>
              <a:sym typeface="Arial"/>
            </a:endParaRPr>
          </a:p>
        </p:txBody>
      </p:sp>
      <p:sp>
        <p:nvSpPr>
          <p:cNvPr id="425" name="Google Shape;425;p46"/>
          <p:cNvSpPr txBox="1"/>
          <p:nvPr>
            <p:ph idx="1" type="body"/>
          </p:nvPr>
        </p:nvSpPr>
        <p:spPr>
          <a:xfrm>
            <a:off x="628650" y="1530725"/>
            <a:ext cx="7886700" cy="4980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solución">
  <p:cSld name="Filmina - Resolución">
    <p:spTree>
      <p:nvGrpSpPr>
        <p:cNvPr id="52" name="Shape 52"/>
        <p:cNvGrpSpPr/>
        <p:nvPr/>
      </p:nvGrpSpPr>
      <p:grpSpPr>
        <a:xfrm>
          <a:off x="0" y="0"/>
          <a:ext cx="0" cy="0"/>
          <a:chOff x="0" y="0"/>
          <a:chExt cx="0" cy="0"/>
        </a:xfrm>
      </p:grpSpPr>
      <p:sp>
        <p:nvSpPr>
          <p:cNvPr id="53" name="Google Shape;53;p6"/>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 name="Google Shape;54;p6"/>
          <p:cNvGrpSpPr/>
          <p:nvPr/>
        </p:nvGrpSpPr>
        <p:grpSpPr>
          <a:xfrm>
            <a:off x="0" y="275"/>
            <a:ext cx="9143950" cy="480375"/>
            <a:chOff x="0" y="275"/>
            <a:chExt cx="9143950" cy="480375"/>
          </a:xfrm>
        </p:grpSpPr>
        <p:sp>
          <p:nvSpPr>
            <p:cNvPr id="55" name="Google Shape;55;p6"/>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56" name="Google Shape;56;p6"/>
            <p:cNvSpPr/>
            <p:nvPr/>
          </p:nvSpPr>
          <p:spPr>
            <a:xfrm flipH="1" rot="10800000">
              <a:off x="0" y="350"/>
              <a:ext cx="1098000" cy="480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57" name="Google Shape;57;p6"/>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
        <p:nvSpPr>
          <p:cNvPr id="58" name="Google Shape;58;p6"/>
          <p:cNvSpPr/>
          <p:nvPr/>
        </p:nvSpPr>
        <p:spPr>
          <a:xfrm>
            <a:off x="-25" y="6754950"/>
            <a:ext cx="9144000" cy="1461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59" name="Google Shape;59;p6"/>
          <p:cNvSpPr/>
          <p:nvPr/>
        </p:nvSpPr>
        <p:spPr>
          <a:xfrm flipH="1">
            <a:off x="8440500" y="6615100"/>
            <a:ext cx="703500" cy="28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60" name="Google Shape;60;p6"/>
          <p:cNvSpPr txBox="1"/>
          <p:nvPr>
            <p:ph idx="12" type="sldNum"/>
          </p:nvPr>
        </p:nvSpPr>
        <p:spPr>
          <a:xfrm>
            <a:off x="8515375" y="6575425"/>
            <a:ext cx="6288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6"/>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Repaso">
  <p:cSld name="Título - Repaso">
    <p:spTree>
      <p:nvGrpSpPr>
        <p:cNvPr id="62" name="Shape 62"/>
        <p:cNvGrpSpPr/>
        <p:nvPr/>
      </p:nvGrpSpPr>
      <p:grpSpPr>
        <a:xfrm>
          <a:off x="0" y="0"/>
          <a:ext cx="0" cy="0"/>
          <a:chOff x="0" y="0"/>
          <a:chExt cx="0" cy="0"/>
        </a:xfrm>
      </p:grpSpPr>
      <p:sp>
        <p:nvSpPr>
          <p:cNvPr id="63" name="Google Shape;63;p7"/>
          <p:cNvSpPr txBox="1"/>
          <p:nvPr/>
        </p:nvSpPr>
        <p:spPr>
          <a:xfrm>
            <a:off x="4650375" y="1114700"/>
            <a:ext cx="4319400" cy="21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Arial"/>
                <a:ea typeface="Arial"/>
                <a:cs typeface="Arial"/>
                <a:sym typeface="Arial"/>
              </a:rPr>
              <a:t>CFP</a:t>
            </a:r>
            <a:endParaRPr b="1" i="0" sz="4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Arial"/>
                <a:ea typeface="Arial"/>
                <a:cs typeface="Arial"/>
                <a:sym typeface="Arial"/>
              </a:rPr>
              <a:t>Programador </a:t>
            </a:r>
            <a:endParaRPr b="1" i="0" sz="3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Arial"/>
                <a:ea typeface="Arial"/>
                <a:cs typeface="Arial"/>
                <a:sym typeface="Arial"/>
              </a:rPr>
              <a:t>full-stack</a:t>
            </a:r>
            <a:endParaRPr b="1" i="0" sz="3600" u="none" cap="none" strike="noStrike">
              <a:solidFill>
                <a:srgbClr val="FFFFFF"/>
              </a:solidFill>
              <a:latin typeface="Arial"/>
              <a:ea typeface="Arial"/>
              <a:cs typeface="Arial"/>
              <a:sym typeface="Arial"/>
            </a:endParaRPr>
          </a:p>
        </p:txBody>
      </p:sp>
      <p:sp>
        <p:nvSpPr>
          <p:cNvPr id="64" name="Google Shape;64;p7"/>
          <p:cNvSpPr/>
          <p:nvPr/>
        </p:nvSpPr>
        <p:spPr>
          <a:xfrm>
            <a:off x="-2825" y="0"/>
            <a:ext cx="9147000" cy="7365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grpSp>
        <p:nvGrpSpPr>
          <p:cNvPr id="65" name="Google Shape;65;p7"/>
          <p:cNvGrpSpPr/>
          <p:nvPr/>
        </p:nvGrpSpPr>
        <p:grpSpPr>
          <a:xfrm>
            <a:off x="-1300" y="52"/>
            <a:ext cx="9146775" cy="6857929"/>
            <a:chOff x="-1300" y="52"/>
            <a:chExt cx="9146775" cy="6857929"/>
          </a:xfrm>
        </p:grpSpPr>
        <p:sp>
          <p:nvSpPr>
            <p:cNvPr id="66" name="Google Shape;66;p7"/>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67" name="Google Shape;67;p7"/>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68" name="Google Shape;68;p7"/>
            <p:cNvGrpSpPr/>
            <p:nvPr/>
          </p:nvGrpSpPr>
          <p:grpSpPr>
            <a:xfrm rot="10800000">
              <a:off x="-1300" y="4051474"/>
              <a:ext cx="9143950" cy="2806507"/>
              <a:chOff x="0" y="275"/>
              <a:chExt cx="9143950" cy="381817"/>
            </a:xfrm>
          </p:grpSpPr>
          <p:sp>
            <p:nvSpPr>
              <p:cNvPr id="69" name="Google Shape;69;p7"/>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70" name="Google Shape;70;p7"/>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grpSp>
      <p:sp>
        <p:nvSpPr>
          <p:cNvPr id="71" name="Google Shape;71;p7"/>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2" name="Google Shape;72;p7"/>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6000" u="none" cap="none" strike="noStrike">
                <a:solidFill>
                  <a:schemeClr val="accent5"/>
                </a:solidFill>
                <a:latin typeface="Arial"/>
                <a:ea typeface="Arial"/>
                <a:cs typeface="Arial"/>
                <a:sym typeface="Arial"/>
              </a:rPr>
              <a:t>Carrera</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Programador </a:t>
            </a:r>
            <a:endParaRPr b="1" i="0" sz="6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5"/>
                </a:solidFill>
                <a:latin typeface="Arial"/>
                <a:ea typeface="Arial"/>
                <a:cs typeface="Arial"/>
                <a:sym typeface="Arial"/>
              </a:rPr>
              <a:t>full-stack</a:t>
            </a:r>
            <a:endParaRPr b="1" i="0" sz="6000" u="none" cap="none" strike="noStrike">
              <a:solidFill>
                <a:schemeClr val="accent5"/>
              </a:solidFill>
              <a:latin typeface="Arial"/>
              <a:ea typeface="Arial"/>
              <a:cs typeface="Arial"/>
              <a:sym typeface="Arial"/>
            </a:endParaRPr>
          </a:p>
        </p:txBody>
      </p:sp>
      <p:sp>
        <p:nvSpPr>
          <p:cNvPr id="73" name="Google Shape;73;p7"/>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lmina - Repaso">
  <p:cSld name="Filmina - Repaso">
    <p:spTree>
      <p:nvGrpSpPr>
        <p:cNvPr id="74" name="Shape 74"/>
        <p:cNvGrpSpPr/>
        <p:nvPr/>
      </p:nvGrpSpPr>
      <p:grpSpPr>
        <a:xfrm>
          <a:off x="0" y="0"/>
          <a:ext cx="0" cy="0"/>
          <a:chOff x="0" y="0"/>
          <a:chExt cx="0" cy="0"/>
        </a:xfrm>
      </p:grpSpPr>
      <p:sp>
        <p:nvSpPr>
          <p:cNvPr id="75" name="Google Shape;75;p8"/>
          <p:cNvSpPr/>
          <p:nvPr/>
        </p:nvSpPr>
        <p:spPr>
          <a:xfrm>
            <a:off x="-25" y="6754950"/>
            <a:ext cx="9144000" cy="1461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76" name="Google Shape;76;p8"/>
          <p:cNvSpPr/>
          <p:nvPr/>
        </p:nvSpPr>
        <p:spPr>
          <a:xfrm flipH="1">
            <a:off x="8440500" y="6615100"/>
            <a:ext cx="703500" cy="2859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p:txBody>
      </p:sp>
      <p:sp>
        <p:nvSpPr>
          <p:cNvPr id="77" name="Google Shape;77;p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8"/>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1"/>
              </a:buClr>
              <a:buSzPts val="4000"/>
              <a:buFont typeface="Arial"/>
              <a:buNone/>
              <a:defRPr b="0"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9" name="Google Shape;79;p8"/>
          <p:cNvGrpSpPr/>
          <p:nvPr/>
        </p:nvGrpSpPr>
        <p:grpSpPr>
          <a:xfrm>
            <a:off x="0" y="275"/>
            <a:ext cx="9143950" cy="480375"/>
            <a:chOff x="0" y="275"/>
            <a:chExt cx="9143950" cy="480375"/>
          </a:xfrm>
        </p:grpSpPr>
        <p:sp>
          <p:nvSpPr>
            <p:cNvPr id="80" name="Google Shape;80;p8"/>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81" name="Google Shape;81;p8"/>
            <p:cNvSpPr/>
            <p:nvPr/>
          </p:nvSpPr>
          <p:spPr>
            <a:xfrm flipH="1" rot="10800000">
              <a:off x="0" y="350"/>
              <a:ext cx="1098000" cy="480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
        <p:nvSpPr>
          <p:cNvPr id="82" name="Google Shape;82;p8"/>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
        <p:nvSpPr>
          <p:cNvPr id="83" name="Google Shape;83;p8"/>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84" name="Shape 84"/>
        <p:cNvGrpSpPr/>
        <p:nvPr/>
      </p:nvGrpSpPr>
      <p:grpSpPr>
        <a:xfrm>
          <a:off x="0" y="0"/>
          <a:ext cx="0" cy="0"/>
          <a:chOff x="0" y="0"/>
          <a:chExt cx="0" cy="0"/>
        </a:xfrm>
      </p:grpSpPr>
      <p:sp>
        <p:nvSpPr>
          <p:cNvPr id="85" name="Google Shape;85;p9"/>
          <p:cNvSpPr txBox="1"/>
          <p:nvPr>
            <p:ph type="title"/>
          </p:nvPr>
        </p:nvSpPr>
        <p:spPr>
          <a:xfrm>
            <a:off x="623888" y="1176339"/>
            <a:ext cx="7886700" cy="2852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9"/>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9"/>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9"/>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90" name="Shape 90"/>
        <p:cNvGrpSpPr/>
        <p:nvPr/>
      </p:nvGrpSpPr>
      <p:grpSpPr>
        <a:xfrm>
          <a:off x="0" y="0"/>
          <a:ext cx="0" cy="0"/>
          <a:chOff x="0" y="0"/>
          <a:chExt cx="0" cy="0"/>
        </a:xfrm>
      </p:grpSpPr>
      <p:sp>
        <p:nvSpPr>
          <p:cNvPr id="91" name="Google Shape;91;p10"/>
          <p:cNvSpPr txBox="1"/>
          <p:nvPr>
            <p:ph type="title"/>
          </p:nvPr>
        </p:nvSpPr>
        <p:spPr>
          <a:xfrm>
            <a:off x="628650" y="290400"/>
            <a:ext cx="7886700" cy="11013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 type="body"/>
          </p:nvPr>
        </p:nvSpPr>
        <p:spPr>
          <a:xfrm>
            <a:off x="6286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0"/>
          <p:cNvSpPr txBox="1"/>
          <p:nvPr>
            <p:ph idx="2" type="body"/>
          </p:nvPr>
        </p:nvSpPr>
        <p:spPr>
          <a:xfrm>
            <a:off x="46291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0"/>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0"/>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chemeClr val="lt1"/>
                </a:solidFill>
                <a:latin typeface="Arial"/>
                <a:ea typeface="Arial"/>
                <a:cs typeface="Arial"/>
                <a:sym typeface="Arial"/>
              </a:rPr>
              <a:t>CFS</a:t>
            </a:r>
            <a:endParaRPr b="1" i="0" sz="24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slideLayout" Target="../slideLayouts/slideLayout45.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47" Type="http://schemas.openxmlformats.org/officeDocument/2006/relationships/theme" Target="../theme/theme1.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flipH="1">
            <a:off x="8440500" y="6615100"/>
            <a:ext cx="703500" cy="2859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sp>
        <p:nvSpPr>
          <p:cNvPr id="7" name="Google Shape;7;p1"/>
          <p:cNvSpPr txBox="1"/>
          <p:nvPr>
            <p:ph type="title"/>
          </p:nvPr>
        </p:nvSpPr>
        <p:spPr>
          <a:xfrm>
            <a:off x="628638" y="179400"/>
            <a:ext cx="7886700" cy="131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628650" y="1362727"/>
            <a:ext cx="7886700" cy="5148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logos 111MIL-01.JPG" id="9" name="Google Shape;9;p1"/>
          <p:cNvPicPr preferRelativeResize="0"/>
          <p:nvPr/>
        </p:nvPicPr>
        <p:blipFill rotWithShape="1">
          <a:blip r:embed="rId1">
            <a:alphaModFix/>
          </a:blip>
          <a:srcRect b="0" l="86163" r="0" t="0"/>
          <a:stretch/>
        </p:blipFill>
        <p:spPr>
          <a:xfrm>
            <a:off x="0" y="6754225"/>
            <a:ext cx="9143974" cy="146775"/>
          </a:xfrm>
          <a:prstGeom prst="rect">
            <a:avLst/>
          </a:prstGeom>
          <a:noFill/>
          <a:ln>
            <a:noFill/>
          </a:ln>
        </p:spPr>
      </p:pic>
      <p:sp>
        <p:nvSpPr>
          <p:cNvPr id="10" name="Google Shape;10;p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1" name="Google Shape;11;p1"/>
          <p:cNvGrpSpPr/>
          <p:nvPr/>
        </p:nvGrpSpPr>
        <p:grpSpPr>
          <a:xfrm>
            <a:off x="0" y="275"/>
            <a:ext cx="9143950" cy="480375"/>
            <a:chOff x="0" y="275"/>
            <a:chExt cx="9143950" cy="480375"/>
          </a:xfrm>
        </p:grpSpPr>
        <p:sp>
          <p:nvSpPr>
            <p:cNvPr id="12" name="Google Shape;12;p1"/>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13" name="Google Shape;13;p1"/>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witter.com/starwa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s.wikipedia.org/wiki/Representational_State_Transfer" TargetMode="External"/><Relationship Id="rId4" Type="http://schemas.openxmlformats.org/officeDocument/2006/relationships/hyperlink" Target="http://es.wikipedia.org/wiki/Representational_State_Transfer" TargetMode="External"/><Relationship Id="rId5" Type="http://schemas.openxmlformats.org/officeDocument/2006/relationships/hyperlink" Target="http://es.wikipedia.org/wiki/Representational_State_Transf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Arial"/>
              <a:buNone/>
            </a:pPr>
            <a:r>
              <a:rPr lang="en"/>
              <a:t>Back End</a:t>
            </a:r>
            <a:endParaRPr/>
          </a:p>
        </p:txBody>
      </p:sp>
      <p:sp>
        <p:nvSpPr>
          <p:cNvPr id="431" name="Google Shape;431;p47"/>
          <p:cNvSpPr txBox="1"/>
          <p:nvPr>
            <p:ph idx="1" type="subTitle"/>
          </p:nvPr>
        </p:nvSpPr>
        <p:spPr>
          <a:xfrm>
            <a:off x="-92425" y="5543107"/>
            <a:ext cx="9147000" cy="78501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None/>
            </a:pPr>
            <a:r>
              <a:rPr lang="en"/>
              <a:t>MONTAMOS UNA DB DE PRUEBA</a:t>
            </a:r>
            <a:endParaRPr/>
          </a:p>
          <a:p>
            <a:pPr indent="0" lvl="0" marL="0" rtl="0" algn="ctr">
              <a:lnSpc>
                <a:spcPct val="90000"/>
              </a:lnSpc>
              <a:spcBef>
                <a:spcPts val="0"/>
              </a:spcBef>
              <a:spcAft>
                <a:spcPts val="0"/>
              </a:spcAft>
              <a:buClr>
                <a:schemeClr val="lt1"/>
              </a:buClr>
              <a:buSzPts val="3200"/>
              <a:buNone/>
            </a:pPr>
            <a:r>
              <a:rPr lang="en"/>
              <a:t>Y LA CONECTAMOS CON NUESTRA API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ph type="title"/>
          </p:nvPr>
        </p:nvSpPr>
        <p:spPr>
          <a:xfrm>
            <a:off x="628675" y="428100"/>
            <a:ext cx="7886700" cy="758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2"/>
              </a:buClr>
              <a:buSzPts val="4000"/>
              <a:buFont typeface="Proxima Nova"/>
              <a:buNone/>
            </a:pPr>
            <a:r>
              <a:rPr lang="en"/>
              <a:t>Manejo de errores en REST</a:t>
            </a:r>
            <a:endParaRPr/>
          </a:p>
        </p:txBody>
      </p:sp>
      <p:sp>
        <p:nvSpPr>
          <p:cNvPr id="517" name="Google Shape;517;p56"/>
          <p:cNvSpPr txBox="1"/>
          <p:nvPr>
            <p:ph idx="4294967295" type="body"/>
          </p:nvPr>
        </p:nvSpPr>
        <p:spPr>
          <a:xfrm>
            <a:off x="311700" y="1649400"/>
            <a:ext cx="8520600" cy="476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Proxima Nova"/>
              <a:buNone/>
            </a:pPr>
            <a:r>
              <a:rPr b="1" i="0" lang="en" sz="2400" u="none" cap="none" strike="noStrike">
                <a:solidFill>
                  <a:srgbClr val="000000"/>
                </a:solidFill>
                <a:latin typeface="Proxima Nova"/>
                <a:ea typeface="Proxima Nova"/>
                <a:cs typeface="Proxima Nova"/>
                <a:sym typeface="Proxima Nova"/>
              </a:rPr>
              <a:t>Se pueden utilizar los errores del protocolo</a:t>
            </a:r>
            <a:r>
              <a:rPr b="0" i="0" lang="en" sz="2400" u="none" cap="none" strike="noStrike">
                <a:solidFill>
                  <a:srgbClr val="000000"/>
                </a:solidFill>
                <a:latin typeface="Proxima Nova"/>
                <a:ea typeface="Proxima Nova"/>
                <a:cs typeface="Proxima Nova"/>
                <a:sym typeface="Proxima Nova"/>
              </a:rPr>
              <a:t> </a:t>
            </a:r>
            <a:r>
              <a:rPr b="1" i="0" lang="en" sz="2400" u="none" cap="none" strike="noStrike">
                <a:solidFill>
                  <a:srgbClr val="000000"/>
                </a:solidFill>
                <a:latin typeface="Proxima Nova"/>
                <a:ea typeface="Proxima Nova"/>
                <a:cs typeface="Proxima Nova"/>
                <a:sym typeface="Proxima Nova"/>
              </a:rPr>
              <a:t>HTTP</a:t>
            </a:r>
            <a:r>
              <a:rPr b="0" i="0" lang="en" sz="2400" u="none" cap="none" strike="noStrike">
                <a:solidFill>
                  <a:srgbClr val="000000"/>
                </a:solidFill>
                <a:latin typeface="Proxima Nova"/>
                <a:ea typeface="Proxima Nova"/>
                <a:cs typeface="Proxima Nova"/>
                <a:sym typeface="Proxima Nova"/>
              </a:rPr>
              <a:t>:</a:t>
            </a:r>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200 OK Standard response for successful HTTP requests</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201 Created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202 Accepted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301 Moved Permanently</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400 Bad Request</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401 Unauthorised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402 Payment Required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403 Forbidden</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404 Not Found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405 Method Not Allowed</a:t>
            </a:r>
            <a:endParaRPr b="0" i="0" sz="1800" u="none" cap="none" strike="noStrike">
              <a:solidFill>
                <a:srgbClr val="000000"/>
              </a:solidFill>
              <a:latin typeface="Proxima Nova"/>
              <a:ea typeface="Proxima Nova"/>
              <a:cs typeface="Proxima Nova"/>
              <a:sym typeface="Proxima Nova"/>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500 Internal Server Error</a:t>
            </a:r>
            <a:endParaRPr/>
          </a:p>
          <a:p>
            <a:pPr indent="-342900" lvl="0" marL="342900" marR="0" rtl="0" algn="l">
              <a:lnSpc>
                <a:spcPct val="100000"/>
              </a:lnSpc>
              <a:spcBef>
                <a:spcPts val="300"/>
              </a:spcBef>
              <a:spcAft>
                <a:spcPts val="0"/>
              </a:spcAft>
              <a:buClr>
                <a:srgbClr val="000000"/>
              </a:buClr>
              <a:buSzPts val="1800"/>
              <a:buFont typeface="Arial"/>
              <a:buChar char="•"/>
            </a:pPr>
            <a:r>
              <a:rPr b="0" i="0" lang="en" sz="1800" u="none" cap="none" strike="noStrike">
                <a:solidFill>
                  <a:srgbClr val="000000"/>
                </a:solidFill>
                <a:latin typeface="Proxima Nova"/>
                <a:ea typeface="Proxima Nova"/>
                <a:cs typeface="Proxima Nova"/>
                <a:sym typeface="Proxima Nova"/>
              </a:rPr>
              <a:t>501 Not Implemented</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628650" y="351900"/>
            <a:ext cx="7886700" cy="693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Servidor estático vs dinámico</a:t>
            </a:r>
            <a:endParaRPr/>
          </a:p>
        </p:txBody>
      </p:sp>
      <p:sp>
        <p:nvSpPr>
          <p:cNvPr id="523" name="Google Shape;523;p57"/>
          <p:cNvSpPr txBox="1"/>
          <p:nvPr>
            <p:ph idx="4294967295" type="body"/>
          </p:nvPr>
        </p:nvSpPr>
        <p:spPr>
          <a:xfrm>
            <a:off x="311700" y="1614725"/>
            <a:ext cx="8520600" cy="48030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
              <a:t>Mostrar un archivo estático (sea HTML, CSS, JS, o JSON) podemos hacerlo con sitios estáticos como hemos hecho</a:t>
            </a:r>
            <a:endParaRPr/>
          </a:p>
          <a:p>
            <a:pPr indent="-406400" lvl="0" marL="457200" rtl="0" algn="l">
              <a:lnSpc>
                <a:spcPct val="90000"/>
              </a:lnSpc>
              <a:spcBef>
                <a:spcPts val="0"/>
              </a:spcBef>
              <a:spcAft>
                <a:spcPts val="0"/>
              </a:spcAft>
              <a:buSzPts val="2800"/>
              <a:buChar char="•"/>
            </a:pPr>
            <a:r>
              <a:rPr lang="en"/>
              <a:t>Pero…  en algún momento necesitamos ejecutar código en el servidor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628675" y="428100"/>
            <a:ext cx="7886700" cy="665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Rutas</a:t>
            </a:r>
            <a:endParaRPr/>
          </a:p>
        </p:txBody>
      </p:sp>
      <p:sp>
        <p:nvSpPr>
          <p:cNvPr id="529" name="Google Shape;529;p58"/>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Dijimos que las APIs responden a diferentes endpoint que eran diferentes URLs</a:t>
            </a:r>
            <a:endParaRPr/>
          </a:p>
          <a:p>
            <a:pPr indent="0" lvl="0" marL="0" rtl="0" algn="l">
              <a:lnSpc>
                <a:spcPct val="90000"/>
              </a:lnSpc>
              <a:spcBef>
                <a:spcPts val="1000"/>
              </a:spcBef>
              <a:spcAft>
                <a:spcPts val="0"/>
              </a:spcAft>
              <a:buSzPts val="1800"/>
              <a:buNone/>
            </a:pPr>
            <a:r>
              <a:rPr lang="en"/>
              <a:t>Repasemos!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9"/>
          <p:cNvSpPr txBox="1"/>
          <p:nvPr>
            <p:ph type="title"/>
          </p:nvPr>
        </p:nvSpPr>
        <p:spPr>
          <a:xfrm>
            <a:off x="628675" y="428100"/>
            <a:ext cx="7886700" cy="749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
              <a:t>Pretty URLs</a:t>
            </a:r>
            <a:endParaRPr/>
          </a:p>
        </p:txBody>
      </p:sp>
      <p:sp>
        <p:nvSpPr>
          <p:cNvPr id="535" name="Google Shape;535;p59"/>
          <p:cNvSpPr txBox="1"/>
          <p:nvPr>
            <p:ph idx="4294967295" type="body"/>
          </p:nvPr>
        </p:nvSpPr>
        <p:spPr>
          <a:xfrm>
            <a:off x="311700" y="1651000"/>
            <a:ext cx="8520600" cy="47670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Clr>
                <a:schemeClr val="dk1"/>
              </a:buClr>
              <a:buSzPts val="2800"/>
              <a:buChar char="•"/>
            </a:pPr>
            <a:r>
              <a:rPr lang="en">
                <a:solidFill>
                  <a:schemeClr val="dk1"/>
                </a:solidFill>
              </a:rPr>
              <a:t>No puedo tener un archivo HTML para cada </a:t>
            </a:r>
            <a:r>
              <a:rPr lang="en"/>
              <a:t>pista</a:t>
            </a:r>
            <a:r>
              <a:rPr lang="en">
                <a:solidFill>
                  <a:schemeClr val="dk1"/>
                </a:solidFill>
              </a:rPr>
              <a:t>.</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
              <a:t>Necesitamos que nuestro servidor </a:t>
            </a:r>
            <a:r>
              <a:rPr lang="en">
                <a:solidFill>
                  <a:schemeClr val="dk1"/>
                </a:solidFill>
              </a:rPr>
              <a:t>sepa entender (a.k.a. parsear) la URL</a:t>
            </a:r>
            <a:endParaRPr/>
          </a:p>
          <a:p>
            <a:pPr indent="-406400" lvl="0" marL="457200" rtl="0" algn="l">
              <a:lnSpc>
                <a:spcPct val="90000"/>
              </a:lnSpc>
              <a:spcBef>
                <a:spcPts val="0"/>
              </a:spcBef>
              <a:spcAft>
                <a:spcPts val="0"/>
              </a:spcAft>
              <a:buClr>
                <a:schemeClr val="dk1"/>
              </a:buClr>
              <a:buSzPts val="2800"/>
              <a:buChar char="•"/>
            </a:pPr>
            <a:r>
              <a:rPr lang="en"/>
              <a:t>En base a la ruta elige qué código ejecutar</a:t>
            </a:r>
            <a:endParaRPr/>
          </a:p>
          <a:p>
            <a:pPr indent="-406400" lvl="0" marL="457200" rtl="0" algn="l">
              <a:lnSpc>
                <a:spcPct val="90000"/>
              </a:lnSpc>
              <a:spcBef>
                <a:spcPts val="0"/>
              </a:spcBef>
              <a:spcAft>
                <a:spcPts val="0"/>
              </a:spcAft>
              <a:buClr>
                <a:schemeClr val="dk1"/>
              </a:buClr>
              <a:buSzPts val="2800"/>
              <a:buChar char="•"/>
            </a:pPr>
            <a:r>
              <a:rPr lang="en"/>
              <a:t>Algunas partes van a ser “parámetros” (el código de pista 123 por ejemplo)</a:t>
            </a:r>
            <a:endParaRPr/>
          </a:p>
          <a:p>
            <a:pPr indent="0" lvl="0" marL="0" rtl="0" algn="l">
              <a:lnSpc>
                <a:spcPct val="90000"/>
              </a:lnSpc>
              <a:spcBef>
                <a:spcPts val="1000"/>
              </a:spcBef>
              <a:spcAft>
                <a:spcPts val="0"/>
              </a:spcAft>
              <a:buSzPts val="28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0"/>
          <p:cNvSpPr txBox="1"/>
          <p:nvPr>
            <p:ph type="title"/>
          </p:nvPr>
        </p:nvSpPr>
        <p:spPr>
          <a:xfrm>
            <a:off x="628675" y="428100"/>
            <a:ext cx="7886700" cy="637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Pretty URLs</a:t>
            </a:r>
            <a:endParaRPr/>
          </a:p>
        </p:txBody>
      </p:sp>
      <p:sp>
        <p:nvSpPr>
          <p:cNvPr id="541" name="Google Shape;541;p60"/>
          <p:cNvSpPr txBox="1"/>
          <p:nvPr>
            <p:ph idx="4294967295" type="body"/>
          </p:nvPr>
        </p:nvSpPr>
        <p:spPr>
          <a:xfrm>
            <a:off x="311700" y="1316775"/>
            <a:ext cx="8520600" cy="448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n"/>
              <a:t>URLs semánticas (amigables o </a:t>
            </a:r>
            <a:r>
              <a:rPr i="1" lang="en"/>
              <a:t>pretty urls</a:t>
            </a:r>
            <a:r>
              <a:rPr lang="en"/>
              <a:t>)</a:t>
            </a:r>
            <a:endParaRPr/>
          </a:p>
          <a:p>
            <a:pPr indent="-406400" lvl="0" marL="457200" rtl="0" algn="l">
              <a:lnSpc>
                <a:spcPct val="90000"/>
              </a:lnSpc>
              <a:spcBef>
                <a:spcPts val="1000"/>
              </a:spcBef>
              <a:spcAft>
                <a:spcPts val="0"/>
              </a:spcAft>
              <a:buSzPts val="2800"/>
              <a:buChar char="•"/>
            </a:pPr>
            <a:r>
              <a:rPr lang="en"/>
              <a:t>Fáciles de </a:t>
            </a:r>
            <a:r>
              <a:rPr b="1" lang="en"/>
              <a:t>entender</a:t>
            </a:r>
            <a:r>
              <a:rPr lang="en"/>
              <a:t> para los usuarios</a:t>
            </a:r>
            <a:endParaRPr/>
          </a:p>
          <a:p>
            <a:pPr indent="-406400" lvl="0" marL="457200" rtl="0" algn="l">
              <a:lnSpc>
                <a:spcPct val="90000"/>
              </a:lnSpc>
              <a:spcBef>
                <a:spcPts val="1000"/>
              </a:spcBef>
              <a:spcAft>
                <a:spcPts val="0"/>
              </a:spcAft>
              <a:buSzPts val="2800"/>
              <a:buChar char="•"/>
            </a:pPr>
            <a:r>
              <a:rPr lang="en"/>
              <a:t>Mejoran el </a:t>
            </a:r>
            <a:r>
              <a:rPr b="1" lang="en"/>
              <a:t>posicionamiento</a:t>
            </a:r>
            <a:r>
              <a:rPr lang="en"/>
              <a:t> web</a:t>
            </a:r>
            <a:endParaRPr/>
          </a:p>
          <a:p>
            <a:pPr indent="-406400" lvl="0" marL="457200" rtl="0" algn="l">
              <a:lnSpc>
                <a:spcPct val="90000"/>
              </a:lnSpc>
              <a:spcBef>
                <a:spcPts val="1000"/>
              </a:spcBef>
              <a:spcAft>
                <a:spcPts val="0"/>
              </a:spcAft>
              <a:buSzPts val="2800"/>
              <a:buChar char="•"/>
            </a:pPr>
            <a:r>
              <a:rPr lang="en"/>
              <a:t>Proporcionan información sobre la </a:t>
            </a:r>
            <a:r>
              <a:rPr b="1" lang="en"/>
              <a:t>estructura</a:t>
            </a:r>
            <a:r>
              <a:rPr lang="en"/>
              <a:t> del sitio</a:t>
            </a:r>
            <a:endParaRPr/>
          </a:p>
          <a:p>
            <a:pPr indent="-406400" lvl="0" marL="457200" rtl="0" algn="l">
              <a:lnSpc>
                <a:spcPct val="90000"/>
              </a:lnSpc>
              <a:spcBef>
                <a:spcPts val="1000"/>
              </a:spcBef>
              <a:spcAft>
                <a:spcPts val="0"/>
              </a:spcAft>
              <a:buSzPts val="2800"/>
              <a:buChar char="•"/>
            </a:pPr>
            <a:r>
              <a:rPr lang="en"/>
              <a:t>Fáciles de </a:t>
            </a:r>
            <a:r>
              <a:rPr b="1" lang="en"/>
              <a:t>comunicar</a:t>
            </a:r>
            <a:r>
              <a:rPr lang="en"/>
              <a:t>, ej: whatsapp, llamada, divulgación</a:t>
            </a:r>
            <a:endParaRPr/>
          </a:p>
          <a:p>
            <a:pPr indent="-406400" lvl="0" marL="457200" rtl="0" algn="l">
              <a:lnSpc>
                <a:spcPct val="90000"/>
              </a:lnSpc>
              <a:spcBef>
                <a:spcPts val="1000"/>
              </a:spcBef>
              <a:spcAft>
                <a:spcPts val="0"/>
              </a:spcAft>
              <a:buSzPts val="2800"/>
              <a:buChar char="•"/>
            </a:pPr>
            <a:r>
              <a:rPr lang="en"/>
              <a:t>Más </a:t>
            </a:r>
            <a:r>
              <a:rPr b="1" lang="en"/>
              <a:t>estéticas</a:t>
            </a:r>
            <a:r>
              <a:rPr lang="en"/>
              <a:t>, ej: imprimirlas en folletos, facebook, etc.</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
              <a:t>Ej: usuario en Twitter: </a:t>
            </a:r>
            <a:r>
              <a:rPr lang="en" u="sng">
                <a:solidFill>
                  <a:schemeClr val="hlink"/>
                </a:solidFill>
                <a:hlinkClick r:id="rId3"/>
              </a:rPr>
              <a:t>https://twitter.com/starwars</a:t>
            </a:r>
            <a:endParaRPr>
              <a:solidFill>
                <a:srgbClr val="0F6FC6"/>
              </a:solidFill>
            </a:endParaRPr>
          </a:p>
          <a:p>
            <a:pPr indent="457200" lvl="0" marL="457200" rtl="0" algn="l">
              <a:lnSpc>
                <a:spcPct val="90000"/>
              </a:lnSpc>
              <a:spcBef>
                <a:spcPts val="1000"/>
              </a:spcBef>
              <a:spcAft>
                <a:spcPts val="0"/>
              </a:spcAft>
              <a:buSzPts val="2800"/>
              <a:buNone/>
            </a:pPr>
            <a:r>
              <a:t/>
            </a:r>
            <a:endParaRPr sz="4800">
              <a:solidFill>
                <a:srgbClr val="0F6FC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1"/>
          <p:cNvSpPr txBox="1"/>
          <p:nvPr>
            <p:ph type="title"/>
          </p:nvPr>
        </p:nvSpPr>
        <p:spPr>
          <a:xfrm>
            <a:off x="628650" y="428100"/>
            <a:ext cx="7886700" cy="680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Routing</a:t>
            </a:r>
            <a:endParaRPr/>
          </a:p>
        </p:txBody>
      </p:sp>
      <p:sp>
        <p:nvSpPr>
          <p:cNvPr id="547" name="Google Shape;547;p61"/>
          <p:cNvSpPr txBox="1"/>
          <p:nvPr>
            <p:ph idx="4294967295" type="body"/>
          </p:nvPr>
        </p:nvSpPr>
        <p:spPr>
          <a:xfrm>
            <a:off x="311700" y="1953300"/>
            <a:ext cx="8520600" cy="4376616"/>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
              <a:t>Seleccionar el PATH a donde redireccionaremos</a:t>
            </a:r>
            <a:endParaRPr/>
          </a:p>
          <a:p>
            <a:pPr indent="-228600" lvl="0" marL="457200" rtl="0" algn="l">
              <a:lnSpc>
                <a:spcPct val="90000"/>
              </a:lnSpc>
              <a:spcBef>
                <a:spcPts val="0"/>
              </a:spcBef>
              <a:spcAft>
                <a:spcPts val="0"/>
              </a:spcAft>
              <a:buSzPts val="2800"/>
              <a:buNone/>
            </a:pPr>
            <a:r>
              <a:t/>
            </a:r>
            <a:endParaRPr/>
          </a:p>
          <a:p>
            <a:pPr indent="-406400" lvl="0" marL="457200" rtl="0" algn="l">
              <a:lnSpc>
                <a:spcPct val="90000"/>
              </a:lnSpc>
              <a:spcBef>
                <a:spcPts val="0"/>
              </a:spcBef>
              <a:spcAft>
                <a:spcPts val="0"/>
              </a:spcAft>
              <a:buSzPts val="2800"/>
              <a:buChar char="•"/>
            </a:pPr>
            <a:r>
              <a:rPr lang="en"/>
              <a:t>Consiste en poder usar los datos de la URL como si fueran parámetros que se le pasan al servidor (Recuerdan el enrutamiento en React?)</a:t>
            </a:r>
            <a:endParaRPr/>
          </a:p>
          <a:p>
            <a:pPr indent="-228600" lvl="0" marL="457200" rtl="0" algn="l">
              <a:lnSpc>
                <a:spcPct val="90000"/>
              </a:lnSpc>
              <a:spcBef>
                <a:spcPts val="0"/>
              </a:spcBef>
              <a:spcAft>
                <a:spcPts val="0"/>
              </a:spcAft>
              <a:buSzPts val="2800"/>
              <a:buNone/>
            </a:pPr>
            <a:r>
              <a:t/>
            </a:r>
            <a:endParaRPr/>
          </a:p>
          <a:p>
            <a:pPr indent="-406400" lvl="0" marL="457200" rtl="0" algn="l">
              <a:lnSpc>
                <a:spcPct val="90000"/>
              </a:lnSpc>
              <a:spcBef>
                <a:spcPts val="0"/>
              </a:spcBef>
              <a:spcAft>
                <a:spcPts val="0"/>
              </a:spcAft>
              <a:buSzPts val="2800"/>
              <a:buChar char="•"/>
            </a:pPr>
            <a:r>
              <a:rPr lang="en"/>
              <a:t>Entonces podemos usarlos como queramos</a:t>
            </a:r>
            <a:endParaRPr/>
          </a:p>
          <a:p>
            <a:pPr indent="-228600" lvl="0" marL="457200" rtl="0" algn="l">
              <a:lnSpc>
                <a:spcPct val="90000"/>
              </a:lnSpc>
              <a:spcBef>
                <a:spcPts val="0"/>
              </a:spcBef>
              <a:spcAft>
                <a:spcPts val="0"/>
              </a:spcAft>
              <a:buSzPts val="2800"/>
              <a:buNone/>
            </a:pPr>
            <a:r>
              <a:t/>
            </a:r>
            <a:endParaRPr/>
          </a:p>
          <a:p>
            <a:pPr indent="-406400" lvl="0" marL="457200" rtl="0" algn="l">
              <a:lnSpc>
                <a:spcPct val="90000"/>
              </a:lnSpc>
              <a:spcBef>
                <a:spcPts val="0"/>
              </a:spcBef>
              <a:spcAft>
                <a:spcPts val="0"/>
              </a:spcAft>
              <a:buSzPts val="2800"/>
              <a:buChar char="•"/>
            </a:pPr>
            <a:r>
              <a:rPr lang="en"/>
              <a:t>Implica romper la lógica de “cada URL es un archivo”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628675" y="428100"/>
            <a:ext cx="7886700" cy="711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Que vamos a crear?</a:t>
            </a:r>
            <a:endParaRPr/>
          </a:p>
        </p:txBody>
      </p:sp>
      <p:sp>
        <p:nvSpPr>
          <p:cNvPr id="553" name="Google Shape;553;p62"/>
          <p:cNvSpPr txBox="1"/>
          <p:nvPr>
            <p:ph idx="1" type="body"/>
          </p:nvPr>
        </p:nvSpPr>
        <p:spPr>
          <a:xfrm>
            <a:off x="628675" y="2360064"/>
            <a:ext cx="7886700" cy="23962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Vamos a agregar un servicio a nuestro proyecto Nest que nos provea un listado de audios.</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
              <a:t>Endpoint: </a:t>
            </a:r>
            <a:r>
              <a:rPr lang="en" u="sng">
                <a:solidFill>
                  <a:schemeClr val="hlink"/>
                </a:solidFill>
              </a:rPr>
              <a:t>http://localhost:3000/tracks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3"/>
          <p:cNvSpPr/>
          <p:nvPr/>
        </p:nvSpPr>
        <p:spPr>
          <a:xfrm>
            <a:off x="5274250" y="4553933"/>
            <a:ext cx="3633900" cy="1480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3"/>
          <p:cNvSpPr txBox="1"/>
          <p:nvPr>
            <p:ph type="title"/>
          </p:nvPr>
        </p:nvSpPr>
        <p:spPr>
          <a:xfrm>
            <a:off x="655150" y="404037"/>
            <a:ext cx="7886700" cy="65258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
              <a:t>Creación de componentes</a:t>
            </a:r>
            <a:endParaRPr/>
          </a:p>
        </p:txBody>
      </p:sp>
      <p:sp>
        <p:nvSpPr>
          <p:cNvPr id="560" name="Google Shape;560;p63"/>
          <p:cNvSpPr txBox="1"/>
          <p:nvPr>
            <p:ph idx="1" type="body"/>
          </p:nvPr>
        </p:nvSpPr>
        <p:spPr>
          <a:xfrm>
            <a:off x="288850" y="1120821"/>
            <a:ext cx="8619300" cy="492259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sz="2200"/>
              <a:t>1. </a:t>
            </a:r>
            <a:r>
              <a:rPr b="1" lang="en" sz="2200"/>
              <a:t>controladores </a:t>
            </a:r>
            <a:r>
              <a:rPr lang="en" sz="2200"/>
              <a:t>(dónde está el recurso y quién lo maneja).</a:t>
            </a:r>
            <a:endParaRPr/>
          </a:p>
          <a:p>
            <a:pPr indent="0" lvl="0" marL="0" rtl="0" algn="l">
              <a:lnSpc>
                <a:spcPct val="90000"/>
              </a:lnSpc>
              <a:spcBef>
                <a:spcPts val="1000"/>
              </a:spcBef>
              <a:spcAft>
                <a:spcPts val="0"/>
              </a:spcAft>
              <a:buSzPts val="1800"/>
              <a:buNone/>
            </a:pPr>
            <a:r>
              <a:rPr lang="en" sz="2200"/>
              <a:t>2. </a:t>
            </a:r>
            <a:r>
              <a:rPr b="1" lang="en" sz="2200"/>
              <a:t>servicios </a:t>
            </a:r>
            <a:r>
              <a:rPr lang="en" sz="2200"/>
              <a:t>manejan la lógica de negocios.</a:t>
            </a:r>
            <a:endParaRPr/>
          </a:p>
          <a:p>
            <a:pPr indent="0" lvl="0" marL="0" rtl="0" algn="l">
              <a:lnSpc>
                <a:spcPct val="90000"/>
              </a:lnSpc>
              <a:spcBef>
                <a:spcPts val="1000"/>
              </a:spcBef>
              <a:spcAft>
                <a:spcPts val="0"/>
              </a:spcAft>
              <a:buSzPts val="1800"/>
              <a:buNone/>
            </a:pPr>
            <a:r>
              <a:rPr lang="en" sz="2200"/>
              <a:t>Vamos a usar la generación de código automática de NestJS.</a:t>
            </a:r>
            <a:endParaRPr sz="2200"/>
          </a:p>
          <a:p>
            <a:pPr indent="0" lvl="0" marL="0" rtl="0" algn="l">
              <a:lnSpc>
                <a:spcPct val="90000"/>
              </a:lnSpc>
              <a:spcBef>
                <a:spcPts val="1000"/>
              </a:spcBef>
              <a:spcAft>
                <a:spcPts val="0"/>
              </a:spcAft>
              <a:buSzPts val="1800"/>
              <a:buNone/>
            </a:pPr>
            <a:r>
              <a:rPr lang="en" sz="2200"/>
              <a:t>En la raíz del proyecto ejecutamos:</a:t>
            </a:r>
            <a:endParaRPr sz="2200"/>
          </a:p>
          <a:p>
            <a:pPr indent="457200" lvl="0" marL="0" rtl="0" algn="l">
              <a:lnSpc>
                <a:spcPct val="100000"/>
              </a:lnSpc>
              <a:spcBef>
                <a:spcPts val="0"/>
              </a:spcBef>
              <a:spcAft>
                <a:spcPts val="0"/>
              </a:spcAft>
              <a:buClr>
                <a:schemeClr val="dk1"/>
              </a:buClr>
              <a:buSzPts val="1100"/>
              <a:buFont typeface="Arial"/>
              <a:buNone/>
            </a:pPr>
            <a:r>
              <a:rPr b="1" lang="en" sz="2200">
                <a:highlight>
                  <a:srgbClr val="FFFFFF"/>
                </a:highlight>
              </a:rPr>
              <a:t>nest generate controller track </a:t>
            </a:r>
            <a:r>
              <a:rPr b="1" lang="en" sz="2200">
                <a:solidFill>
                  <a:srgbClr val="888888"/>
                </a:solidFill>
                <a:highlight>
                  <a:srgbClr val="FFFFFF"/>
                </a:highlight>
              </a:rPr>
              <a:t>(o nest g co track)</a:t>
            </a:r>
            <a:r>
              <a:rPr b="1" lang="en" sz="3200">
                <a:solidFill>
                  <a:srgbClr val="FF0000"/>
                </a:solidFill>
                <a:highlight>
                  <a:srgbClr val="FFFFFF"/>
                </a:highlight>
              </a:rPr>
              <a:t>*</a:t>
            </a:r>
            <a:endParaRPr/>
          </a:p>
          <a:p>
            <a:pPr indent="457200" lvl="0" marL="0" rtl="0" algn="l">
              <a:lnSpc>
                <a:spcPct val="100000"/>
              </a:lnSpc>
              <a:spcBef>
                <a:spcPts val="0"/>
              </a:spcBef>
              <a:spcAft>
                <a:spcPts val="0"/>
              </a:spcAft>
              <a:buClr>
                <a:schemeClr val="dk1"/>
              </a:buClr>
              <a:buSzPts val="1100"/>
              <a:buFont typeface="Arial"/>
              <a:buNone/>
            </a:pPr>
            <a:r>
              <a:rPr b="1" lang="en" sz="2200">
                <a:highlight>
                  <a:srgbClr val="FFFFFF"/>
                </a:highlight>
              </a:rPr>
              <a:t>nest generate service track </a:t>
            </a:r>
            <a:r>
              <a:rPr b="1" lang="en" sz="2200">
                <a:solidFill>
                  <a:srgbClr val="888888"/>
                </a:solidFill>
                <a:highlight>
                  <a:schemeClr val="lt1"/>
                </a:highlight>
              </a:rPr>
              <a:t>(o nest g s track)</a:t>
            </a:r>
            <a:r>
              <a:rPr b="1" lang="en" sz="2200">
                <a:solidFill>
                  <a:srgbClr val="888888"/>
                </a:solidFill>
                <a:highlight>
                  <a:srgbClr val="FFFFFF"/>
                </a:highlight>
              </a:rPr>
              <a:t> )</a:t>
            </a:r>
            <a:r>
              <a:rPr b="1" lang="en" sz="3200">
                <a:solidFill>
                  <a:srgbClr val="FF0000"/>
                </a:solidFill>
                <a:highlight>
                  <a:srgbClr val="FFFFFF"/>
                </a:highlight>
              </a:rPr>
              <a:t>*</a:t>
            </a:r>
            <a:endParaRPr b="1" sz="2200">
              <a:highlight>
                <a:srgbClr val="FFFFFF"/>
              </a:highlight>
            </a:endParaRPr>
          </a:p>
          <a:p>
            <a:pPr indent="0" lvl="0" marL="0" rtl="0" algn="l">
              <a:lnSpc>
                <a:spcPct val="90000"/>
              </a:lnSpc>
              <a:spcBef>
                <a:spcPts val="1000"/>
              </a:spcBef>
              <a:spcAft>
                <a:spcPts val="0"/>
              </a:spcAft>
              <a:buSzPts val="1800"/>
              <a:buNone/>
            </a:pPr>
            <a:r>
              <a:rPr lang="en" sz="2200"/>
              <a:t>Esto nos crea la carpeta </a:t>
            </a:r>
            <a:r>
              <a:rPr b="1" lang="en" sz="2200"/>
              <a:t>track </a:t>
            </a:r>
            <a:r>
              <a:rPr lang="en" sz="2200"/>
              <a:t>y archivos en ella: </a:t>
            </a:r>
            <a:br>
              <a:rPr lang="en" sz="2200"/>
            </a:br>
            <a:br>
              <a:rPr lang="en" sz="2200"/>
            </a:br>
            <a:r>
              <a:rPr lang="en" sz="2200"/>
              <a:t>	</a:t>
            </a:r>
            <a:r>
              <a:rPr b="1" lang="en" sz="2200">
                <a:highlight>
                  <a:schemeClr val="lt1"/>
                </a:highlight>
              </a:rPr>
              <a:t>src/track</a:t>
            </a:r>
            <a:br>
              <a:rPr b="1" lang="en" sz="2200">
                <a:highlight>
                  <a:schemeClr val="lt1"/>
                </a:highlight>
              </a:rPr>
            </a:br>
            <a:r>
              <a:rPr b="1" lang="en" sz="2200">
                <a:highlight>
                  <a:schemeClr val="lt1"/>
                </a:highlight>
              </a:rPr>
              <a:t>	src/track/track.controller.ts</a:t>
            </a:r>
            <a:br>
              <a:rPr b="1" lang="en" sz="2200">
                <a:highlight>
                  <a:schemeClr val="lt1"/>
                </a:highlight>
              </a:rPr>
            </a:br>
            <a:r>
              <a:rPr b="1" lang="en" sz="2200">
                <a:highlight>
                  <a:schemeClr val="lt1"/>
                </a:highlight>
              </a:rPr>
              <a:t>	src/track/track.service.ts</a:t>
            </a:r>
            <a:endParaRPr b="1" sz="2200">
              <a:highlight>
                <a:schemeClr val="lt1"/>
              </a:highlight>
            </a:endParaRPr>
          </a:p>
        </p:txBody>
      </p:sp>
      <p:sp>
        <p:nvSpPr>
          <p:cNvPr id="561" name="Google Shape;561;p63"/>
          <p:cNvSpPr txBox="1"/>
          <p:nvPr/>
        </p:nvSpPr>
        <p:spPr>
          <a:xfrm>
            <a:off x="5432350" y="4618133"/>
            <a:ext cx="3475800" cy="1416000"/>
          </a:xfrm>
          <a:prstGeom prst="rect">
            <a:avLst/>
          </a:prstGeom>
          <a:noFill/>
          <a:ln>
            <a:noFill/>
          </a:ln>
          <a:effectLst>
            <a:outerShdw blurRad="57150" rotWithShape="0" algn="bl" dir="5400000" dist="19050">
              <a:srgbClr val="FF0000">
                <a:alpha val="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FF0000"/>
                </a:solidFill>
                <a:latin typeface="Arial"/>
                <a:ea typeface="Arial"/>
                <a:cs typeface="Arial"/>
                <a:sym typeface="Arial"/>
              </a:rPr>
              <a:t> "generateOptions": { "spec": false  }</a:t>
            </a:r>
            <a:endParaRPr b="0"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br>
              <a:rPr b="0" i="0" lang="en" sz="1600" u="none" cap="none" strike="noStrike">
                <a:solidFill>
                  <a:srgbClr val="000000"/>
                </a:solidFill>
                <a:latin typeface="Arial"/>
                <a:ea typeface="Arial"/>
                <a:cs typeface="Arial"/>
                <a:sym typeface="Arial"/>
              </a:rPr>
            </a:br>
            <a:r>
              <a:rPr b="0" i="0" lang="en" sz="1600" u="none" cap="none" strike="noStrike">
                <a:solidFill>
                  <a:srgbClr val="FF0000"/>
                </a:solidFill>
                <a:latin typeface="Arial"/>
                <a:ea typeface="Arial"/>
                <a:cs typeface="Arial"/>
                <a:sym typeface="Arial"/>
              </a:rPr>
              <a:t>En nest-cli.json:</a:t>
            </a:r>
            <a:br>
              <a:rPr b="0" i="0" lang="en" sz="1600" u="none" cap="none" strike="noStrike">
                <a:solidFill>
                  <a:srgbClr val="FF0000"/>
                </a:solidFill>
                <a:latin typeface="Arial"/>
                <a:ea typeface="Arial"/>
                <a:cs typeface="Arial"/>
                <a:sym typeface="Arial"/>
              </a:rPr>
            </a:br>
            <a:r>
              <a:rPr b="0" i="0" lang="en" sz="1600" u="none" cap="none" strike="noStrike">
                <a:solidFill>
                  <a:srgbClr val="FF0000"/>
                </a:solidFill>
                <a:latin typeface="Arial"/>
                <a:ea typeface="Arial"/>
                <a:cs typeface="Arial"/>
                <a:sym typeface="Arial"/>
              </a:rPr>
              <a:t>Evita que nest nos cree los archivos .spec</a:t>
            </a:r>
            <a:endParaRPr b="0" i="0" sz="1400" u="none" cap="none" strike="noStrike">
              <a:solidFill>
                <a:srgbClr val="000000"/>
              </a:solidFill>
              <a:latin typeface="Arial"/>
              <a:ea typeface="Arial"/>
              <a:cs typeface="Arial"/>
              <a:sym typeface="Arial"/>
            </a:endParaRPr>
          </a:p>
        </p:txBody>
      </p:sp>
      <p:sp>
        <p:nvSpPr>
          <p:cNvPr id="562" name="Google Shape;562;p63"/>
          <p:cNvSpPr txBox="1"/>
          <p:nvPr/>
        </p:nvSpPr>
        <p:spPr>
          <a:xfrm>
            <a:off x="363880" y="5746014"/>
            <a:ext cx="4137235" cy="923299"/>
          </a:xfrm>
          <a:prstGeom prst="rect">
            <a:avLst/>
          </a:prstGeom>
          <a:noFill/>
          <a:ln>
            <a:noFill/>
          </a:ln>
          <a:effectLst>
            <a:outerShdw blurRad="57150" rotWithShape="0" algn="bl" dir="5400000" dist="19050">
              <a:srgbClr val="FF0000">
                <a:alpha val="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0000"/>
                </a:solidFill>
                <a:latin typeface="Arial"/>
                <a:ea typeface="Arial"/>
                <a:cs typeface="Arial"/>
                <a:sym typeface="Arial"/>
              </a:rPr>
              <a:t>*</a:t>
            </a:r>
            <a:r>
              <a:rPr b="0" i="0" lang="en" sz="1600" u="none" cap="none" strike="noStrike">
                <a:solidFill>
                  <a:srgbClr val="FF0000"/>
                </a:solidFill>
                <a:latin typeface="Arial"/>
                <a:ea typeface="Arial"/>
                <a:cs typeface="Arial"/>
                <a:sym typeface="Arial"/>
              </a:rPr>
              <a:t>el modificador --dry-run simula y muestra los pasos pero no crea ningún archivo…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4"/>
          <p:cNvPicPr preferRelativeResize="0"/>
          <p:nvPr/>
        </p:nvPicPr>
        <p:blipFill rotWithShape="1">
          <a:blip r:embed="rId3">
            <a:alphaModFix/>
          </a:blip>
          <a:srcRect b="43389" l="63065" r="7579" t="9563"/>
          <a:stretch/>
        </p:blipFill>
        <p:spPr>
          <a:xfrm>
            <a:off x="34632" y="2028825"/>
            <a:ext cx="9109367" cy="4562475"/>
          </a:xfrm>
          <a:prstGeom prst="rect">
            <a:avLst/>
          </a:prstGeom>
          <a:noFill/>
          <a:ln>
            <a:noFill/>
          </a:ln>
        </p:spPr>
      </p:pic>
      <p:sp>
        <p:nvSpPr>
          <p:cNvPr id="568" name="Google Shape;568;p64"/>
          <p:cNvSpPr txBox="1"/>
          <p:nvPr>
            <p:ph idx="1" type="body"/>
          </p:nvPr>
        </p:nvSpPr>
        <p:spPr>
          <a:xfrm>
            <a:off x="412575" y="396325"/>
            <a:ext cx="8353500" cy="17145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 sz="2000"/>
              <a:t>Gracias a que hemos creado el controlador y el servicio por medio del CLI ambos se han registrado automáticamente dentro del módulo principal de la aplicación. Además, el controlador se ha añadido al array de "</a:t>
            </a:r>
            <a:r>
              <a:rPr b="1" lang="en" sz="2000"/>
              <a:t>controllers</a:t>
            </a:r>
            <a:r>
              <a:rPr lang="en" sz="2000"/>
              <a:t>" y el servicio se agregó a los “</a:t>
            </a:r>
            <a:r>
              <a:rPr b="1" lang="en" sz="2000"/>
              <a:t>providers</a:t>
            </a:r>
            <a:r>
              <a:rPr lang="en" sz="2000"/>
              <a:t>”, todo ello  en el decorador </a:t>
            </a:r>
            <a:r>
              <a:rPr b="1" lang="en" sz="2000"/>
              <a:t>@Module</a:t>
            </a:r>
            <a:r>
              <a:rPr lang="en" sz="2000"/>
              <a:t>.</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lang="en"/>
              <a:t>@decoradores</a:t>
            </a:r>
            <a:endParaRPr/>
          </a:p>
        </p:txBody>
      </p:sp>
      <p:sp>
        <p:nvSpPr>
          <p:cNvPr id="574" name="Google Shape;574;p65"/>
          <p:cNvSpPr txBox="1"/>
          <p:nvPr>
            <p:ph idx="1" type="body"/>
          </p:nvPr>
        </p:nvSpPr>
        <p:spPr>
          <a:xfrm>
            <a:off x="628650" y="1304925"/>
            <a:ext cx="7886700" cy="52067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
              <a:t>Ya que hemos introducido el concepto de decorador, vamos a explicarlo brevemente:</a:t>
            </a:r>
            <a:endParaRPr/>
          </a:p>
          <a:p>
            <a:pPr indent="0" lvl="0" marL="1143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Clr>
                <a:schemeClr val="dk1"/>
              </a:buClr>
              <a:buSzPts val="1800"/>
              <a:buChar char="•"/>
            </a:pPr>
            <a:r>
              <a:rPr lang="en" sz="2000"/>
              <a:t>En general, un </a:t>
            </a:r>
            <a:r>
              <a:rPr b="1" lang="en" sz="2000"/>
              <a:t>decorador</a:t>
            </a:r>
            <a:r>
              <a:rPr lang="en" sz="2000"/>
              <a:t> es un patrón de software que se utiliza para alterar el funcionamiento de una determinada pieza de código; ya sea una función o una clase, sin la necesidad de emplear otros mecanismos como la herencia</a:t>
            </a:r>
            <a:endParaRPr baseline="30000" sz="2000"/>
          </a:p>
          <a:p>
            <a:pPr indent="-228600" lvl="0" marL="457200" rtl="0" algn="l">
              <a:lnSpc>
                <a:spcPct val="90000"/>
              </a:lnSpc>
              <a:spcBef>
                <a:spcPts val="1000"/>
              </a:spcBef>
              <a:spcAft>
                <a:spcPts val="0"/>
              </a:spcAft>
              <a:buClr>
                <a:schemeClr val="dk1"/>
              </a:buClr>
              <a:buSzPts val="1800"/>
              <a:buNone/>
            </a:pPr>
            <a:r>
              <a:t/>
            </a:r>
            <a:endParaRPr sz="2000"/>
          </a:p>
          <a:p>
            <a:pPr indent="-342900" lvl="0" marL="457200" rtl="0" algn="l">
              <a:lnSpc>
                <a:spcPct val="90000"/>
              </a:lnSpc>
              <a:spcBef>
                <a:spcPts val="1000"/>
              </a:spcBef>
              <a:spcAft>
                <a:spcPts val="0"/>
              </a:spcAft>
              <a:buClr>
                <a:schemeClr val="dk1"/>
              </a:buClr>
              <a:buSzPts val="1800"/>
              <a:buChar char="•"/>
            </a:pPr>
            <a:r>
              <a:rPr lang="en" sz="2000"/>
              <a:t>Un decorador en NestJS es una expresión que devuelve una función y puede tomar un objetivo, nombre y descriptor de propiedad como argumentos. Los decoradores pueden definirse para una clase o una propiedad. Nest proporciona un conjunto de decoradores de parámetros útiles que puede utilizar junto con los controladores de ruta HTTP.</a:t>
            </a:r>
            <a:endParaRPr/>
          </a:p>
          <a:p>
            <a:pPr indent="0" lvl="0" marL="114300" rtl="0" algn="l">
              <a:lnSpc>
                <a:spcPct val="90000"/>
              </a:lnSpc>
              <a:spcBef>
                <a:spcPts val="1000"/>
              </a:spcBef>
              <a:spcAft>
                <a:spcPts val="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628675" y="428100"/>
            <a:ext cx="7886700" cy="711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Arquitectura de Sistemas Web</a:t>
            </a:r>
            <a:endParaRPr/>
          </a:p>
        </p:txBody>
      </p:sp>
      <p:sp>
        <p:nvSpPr>
          <p:cNvPr id="437" name="Google Shape;437;p48"/>
          <p:cNvSpPr/>
          <p:nvPr/>
        </p:nvSpPr>
        <p:spPr>
          <a:xfrm>
            <a:off x="76750" y="3275875"/>
            <a:ext cx="4926600" cy="1134300"/>
          </a:xfrm>
          <a:prstGeom prst="rect">
            <a:avLst/>
          </a:prstGeom>
          <a:noFill/>
          <a:ln cap="flat" cmpd="sng" w="28575">
            <a:solidFill>
              <a:srgbClr val="7F6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8"/>
          <p:cNvSpPr/>
          <p:nvPr/>
        </p:nvSpPr>
        <p:spPr>
          <a:xfrm>
            <a:off x="84338" y="4567900"/>
            <a:ext cx="4926600" cy="1373100"/>
          </a:xfrm>
          <a:prstGeom prst="rect">
            <a:avLst/>
          </a:prstGeom>
          <a:noFill/>
          <a:ln cap="flat" cmpd="sng" w="28575">
            <a:solidFill>
              <a:srgbClr val="7F6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8"/>
          <p:cNvSpPr txBox="1"/>
          <p:nvPr/>
        </p:nvSpPr>
        <p:spPr>
          <a:xfrm>
            <a:off x="252875" y="2202900"/>
            <a:ext cx="1530000" cy="902400"/>
          </a:xfrm>
          <a:prstGeom prst="rect">
            <a:avLst/>
          </a:prstGeom>
          <a:noFill/>
          <a:ln cap="flat" cmpd="sng" w="28575">
            <a:solidFill>
              <a:srgbClr val="212D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Hardware</a:t>
            </a:r>
            <a:endParaRPr b="0" i="0" sz="2400" u="none" cap="none" strike="noStrike">
              <a:solidFill>
                <a:srgbClr val="000000"/>
              </a:solidFill>
              <a:latin typeface="Roboto"/>
              <a:ea typeface="Roboto"/>
              <a:cs typeface="Roboto"/>
              <a:sym typeface="Roboto"/>
            </a:endParaRPr>
          </a:p>
        </p:txBody>
      </p:sp>
      <p:sp>
        <p:nvSpPr>
          <p:cNvPr id="440" name="Google Shape;440;p48"/>
          <p:cNvSpPr txBox="1"/>
          <p:nvPr/>
        </p:nvSpPr>
        <p:spPr>
          <a:xfrm>
            <a:off x="2060500" y="2202825"/>
            <a:ext cx="5239800" cy="902400"/>
          </a:xfrm>
          <a:prstGeom prst="rect">
            <a:avLst/>
          </a:prstGeom>
          <a:noFill/>
          <a:ln cap="flat" cmpd="sng" w="28575">
            <a:solidFill>
              <a:srgbClr val="212D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Software</a:t>
            </a:r>
            <a:endParaRPr b="0" i="0" sz="2400" u="none" cap="none" strike="noStrike">
              <a:solidFill>
                <a:srgbClr val="000000"/>
              </a:solidFill>
              <a:latin typeface="Roboto"/>
              <a:ea typeface="Roboto"/>
              <a:cs typeface="Roboto"/>
              <a:sym typeface="Roboto"/>
            </a:endParaRPr>
          </a:p>
        </p:txBody>
      </p:sp>
      <p:pic>
        <p:nvPicPr>
          <p:cNvPr id="441" name="Google Shape;441;p48"/>
          <p:cNvPicPr preferRelativeResize="0"/>
          <p:nvPr/>
        </p:nvPicPr>
        <p:blipFill rotWithShape="1">
          <a:blip r:embed="rId3">
            <a:alphaModFix/>
          </a:blip>
          <a:srcRect b="0" l="0" r="0" t="0"/>
          <a:stretch/>
        </p:blipFill>
        <p:spPr>
          <a:xfrm>
            <a:off x="7969863" y="2202888"/>
            <a:ext cx="921276" cy="902275"/>
          </a:xfrm>
          <a:prstGeom prst="rect">
            <a:avLst/>
          </a:prstGeom>
          <a:noFill/>
          <a:ln>
            <a:noFill/>
          </a:ln>
        </p:spPr>
      </p:pic>
      <p:cxnSp>
        <p:nvCxnSpPr>
          <p:cNvPr id="442" name="Google Shape;442;p48"/>
          <p:cNvCxnSpPr>
            <a:stCxn id="439" idx="3"/>
            <a:endCxn id="440" idx="1"/>
          </p:cNvCxnSpPr>
          <p:nvPr/>
        </p:nvCxnSpPr>
        <p:spPr>
          <a:xfrm>
            <a:off x="1782875" y="2654100"/>
            <a:ext cx="277500" cy="0"/>
          </a:xfrm>
          <a:prstGeom prst="straightConnector1">
            <a:avLst/>
          </a:prstGeom>
          <a:noFill/>
          <a:ln cap="flat" cmpd="sng" w="28575">
            <a:solidFill>
              <a:srgbClr val="434343"/>
            </a:solidFill>
            <a:prstDash val="solid"/>
            <a:round/>
            <a:headEnd len="sm" w="sm" type="none"/>
            <a:tailEnd len="sm" w="sm" type="none"/>
          </a:ln>
        </p:spPr>
      </p:cxnSp>
      <p:cxnSp>
        <p:nvCxnSpPr>
          <p:cNvPr id="443" name="Google Shape;443;p48"/>
          <p:cNvCxnSpPr>
            <a:stCxn id="440" idx="3"/>
            <a:endCxn id="441" idx="1"/>
          </p:cNvCxnSpPr>
          <p:nvPr/>
        </p:nvCxnSpPr>
        <p:spPr>
          <a:xfrm>
            <a:off x="7300300" y="2654025"/>
            <a:ext cx="669600" cy="0"/>
          </a:xfrm>
          <a:prstGeom prst="straightConnector1">
            <a:avLst/>
          </a:prstGeom>
          <a:noFill/>
          <a:ln cap="flat" cmpd="sng" w="28575">
            <a:solidFill>
              <a:srgbClr val="434343"/>
            </a:solidFill>
            <a:prstDash val="solid"/>
            <a:round/>
            <a:headEnd len="sm" w="sm" type="none"/>
            <a:tailEnd len="sm" w="sm" type="none"/>
          </a:ln>
        </p:spPr>
      </p:cxnSp>
      <p:sp>
        <p:nvSpPr>
          <p:cNvPr id="444" name="Google Shape;444;p48"/>
          <p:cNvSpPr txBox="1"/>
          <p:nvPr/>
        </p:nvSpPr>
        <p:spPr>
          <a:xfrm>
            <a:off x="252875" y="3582700"/>
            <a:ext cx="1530000" cy="607800"/>
          </a:xfrm>
          <a:prstGeom prst="rect">
            <a:avLst/>
          </a:prstGeom>
          <a:noFill/>
          <a:ln cap="flat" cmpd="sng" w="28575">
            <a:solidFill>
              <a:srgbClr val="212D7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Hardware</a:t>
            </a:r>
            <a:endParaRPr b="0" i="0" sz="2400" u="none" cap="none" strike="noStrike">
              <a:solidFill>
                <a:srgbClr val="000000"/>
              </a:solidFill>
              <a:latin typeface="Roboto"/>
              <a:ea typeface="Roboto"/>
              <a:cs typeface="Roboto"/>
              <a:sym typeface="Roboto"/>
            </a:endParaRPr>
          </a:p>
        </p:txBody>
      </p:sp>
      <p:pic>
        <p:nvPicPr>
          <p:cNvPr id="445" name="Google Shape;445;p48"/>
          <p:cNvPicPr preferRelativeResize="0"/>
          <p:nvPr/>
        </p:nvPicPr>
        <p:blipFill rotWithShape="1">
          <a:blip r:embed="rId3">
            <a:alphaModFix/>
          </a:blip>
          <a:srcRect b="0" l="0" r="0" t="0"/>
          <a:stretch/>
        </p:blipFill>
        <p:spPr>
          <a:xfrm>
            <a:off x="7969850" y="3435463"/>
            <a:ext cx="921276" cy="902275"/>
          </a:xfrm>
          <a:prstGeom prst="rect">
            <a:avLst/>
          </a:prstGeom>
          <a:noFill/>
          <a:ln>
            <a:noFill/>
          </a:ln>
        </p:spPr>
      </p:pic>
      <p:cxnSp>
        <p:nvCxnSpPr>
          <p:cNvPr id="446" name="Google Shape;446;p48"/>
          <p:cNvCxnSpPr>
            <a:stCxn id="447" idx="3"/>
            <a:endCxn id="448" idx="1"/>
          </p:cNvCxnSpPr>
          <p:nvPr/>
        </p:nvCxnSpPr>
        <p:spPr>
          <a:xfrm>
            <a:off x="1782875" y="5251150"/>
            <a:ext cx="450600" cy="0"/>
          </a:xfrm>
          <a:prstGeom prst="straightConnector1">
            <a:avLst/>
          </a:prstGeom>
          <a:noFill/>
          <a:ln cap="flat" cmpd="sng" w="28575">
            <a:solidFill>
              <a:srgbClr val="434343"/>
            </a:solidFill>
            <a:prstDash val="solid"/>
            <a:round/>
            <a:headEnd len="sm" w="sm" type="none"/>
            <a:tailEnd len="sm" w="sm" type="none"/>
          </a:ln>
        </p:spPr>
      </p:cxnSp>
      <p:cxnSp>
        <p:nvCxnSpPr>
          <p:cNvPr id="449" name="Google Shape;449;p48"/>
          <p:cNvCxnSpPr>
            <a:stCxn id="450" idx="3"/>
            <a:endCxn id="445" idx="1"/>
          </p:cNvCxnSpPr>
          <p:nvPr/>
        </p:nvCxnSpPr>
        <p:spPr>
          <a:xfrm>
            <a:off x="6540775" y="3886600"/>
            <a:ext cx="1429200" cy="0"/>
          </a:xfrm>
          <a:prstGeom prst="straightConnector1">
            <a:avLst/>
          </a:prstGeom>
          <a:noFill/>
          <a:ln cap="flat" cmpd="sng" w="28575">
            <a:solidFill>
              <a:srgbClr val="434343"/>
            </a:solidFill>
            <a:prstDash val="solid"/>
            <a:round/>
            <a:headEnd len="sm" w="sm" type="none"/>
            <a:tailEnd len="sm" w="sm" type="none"/>
          </a:ln>
        </p:spPr>
      </p:cxnSp>
      <p:sp>
        <p:nvSpPr>
          <p:cNvPr id="450" name="Google Shape;450;p48"/>
          <p:cNvSpPr txBox="1"/>
          <p:nvPr/>
        </p:nvSpPr>
        <p:spPr>
          <a:xfrm>
            <a:off x="5554375" y="3435550"/>
            <a:ext cx="986400" cy="902100"/>
          </a:xfrm>
          <a:prstGeom prst="rect">
            <a:avLst/>
          </a:prstGeom>
          <a:noFill/>
          <a:ln cap="flat" cmpd="sng" w="28575">
            <a:solidFill>
              <a:srgbClr val="212D7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Front end</a:t>
            </a:r>
            <a:endParaRPr b="0" i="0" sz="2400" u="none" cap="none" strike="noStrike">
              <a:solidFill>
                <a:srgbClr val="000000"/>
              </a:solidFill>
              <a:latin typeface="Roboto"/>
              <a:ea typeface="Roboto"/>
              <a:cs typeface="Roboto"/>
              <a:sym typeface="Roboto"/>
            </a:endParaRPr>
          </a:p>
        </p:txBody>
      </p:sp>
      <p:sp>
        <p:nvSpPr>
          <p:cNvPr id="451" name="Google Shape;451;p48"/>
          <p:cNvSpPr txBox="1"/>
          <p:nvPr/>
        </p:nvSpPr>
        <p:spPr>
          <a:xfrm>
            <a:off x="3410275" y="3435550"/>
            <a:ext cx="1246800" cy="902100"/>
          </a:xfrm>
          <a:prstGeom prst="rect">
            <a:avLst/>
          </a:prstGeom>
          <a:noFill/>
          <a:ln cap="flat" cmpd="sng" w="28575">
            <a:solidFill>
              <a:srgbClr val="212D7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Back end</a:t>
            </a:r>
            <a:endParaRPr b="0" i="0" sz="2400" u="none" cap="none" strike="noStrike">
              <a:solidFill>
                <a:srgbClr val="000000"/>
              </a:solidFill>
              <a:latin typeface="Roboto"/>
              <a:ea typeface="Roboto"/>
              <a:cs typeface="Roboto"/>
              <a:sym typeface="Roboto"/>
            </a:endParaRPr>
          </a:p>
        </p:txBody>
      </p:sp>
      <p:cxnSp>
        <p:nvCxnSpPr>
          <p:cNvPr id="452" name="Google Shape;452;p48"/>
          <p:cNvCxnSpPr>
            <a:stCxn id="451" idx="3"/>
            <a:endCxn id="450" idx="1"/>
          </p:cNvCxnSpPr>
          <p:nvPr/>
        </p:nvCxnSpPr>
        <p:spPr>
          <a:xfrm>
            <a:off x="4657075" y="3886600"/>
            <a:ext cx="897300" cy="0"/>
          </a:xfrm>
          <a:prstGeom prst="straightConnector1">
            <a:avLst/>
          </a:prstGeom>
          <a:noFill/>
          <a:ln cap="flat" cmpd="sng" w="28575">
            <a:solidFill>
              <a:srgbClr val="434343"/>
            </a:solidFill>
            <a:prstDash val="solid"/>
            <a:round/>
            <a:headEnd len="sm" w="sm" type="none"/>
            <a:tailEnd len="sm" w="sm" type="none"/>
          </a:ln>
        </p:spPr>
      </p:cxnSp>
      <p:sp>
        <p:nvSpPr>
          <p:cNvPr id="453" name="Google Shape;453;p48"/>
          <p:cNvSpPr txBox="1"/>
          <p:nvPr/>
        </p:nvSpPr>
        <p:spPr>
          <a:xfrm>
            <a:off x="24621" y="5531284"/>
            <a:ext cx="1429200" cy="4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Servidor</a:t>
            </a:r>
            <a:endParaRPr b="0" i="0" sz="2400" u="none" cap="none" strike="noStrike">
              <a:solidFill>
                <a:srgbClr val="000000"/>
              </a:solidFill>
              <a:latin typeface="Roboto"/>
              <a:ea typeface="Roboto"/>
              <a:cs typeface="Roboto"/>
              <a:sym typeface="Roboto"/>
            </a:endParaRPr>
          </a:p>
        </p:txBody>
      </p:sp>
      <p:sp>
        <p:nvSpPr>
          <p:cNvPr id="454" name="Google Shape;454;p48"/>
          <p:cNvSpPr txBox="1"/>
          <p:nvPr/>
        </p:nvSpPr>
        <p:spPr>
          <a:xfrm>
            <a:off x="5332975" y="4673275"/>
            <a:ext cx="1429200" cy="4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Cliente</a:t>
            </a:r>
            <a:endParaRPr b="0" i="0" sz="2400" u="none" cap="none" strike="noStrike">
              <a:solidFill>
                <a:srgbClr val="000000"/>
              </a:solidFill>
              <a:latin typeface="Roboto"/>
              <a:ea typeface="Roboto"/>
              <a:cs typeface="Roboto"/>
              <a:sym typeface="Roboto"/>
            </a:endParaRPr>
          </a:p>
        </p:txBody>
      </p:sp>
      <p:sp>
        <p:nvSpPr>
          <p:cNvPr id="455" name="Google Shape;455;p48"/>
          <p:cNvSpPr/>
          <p:nvPr/>
        </p:nvSpPr>
        <p:spPr>
          <a:xfrm>
            <a:off x="5235675" y="3275875"/>
            <a:ext cx="1702500" cy="1867200"/>
          </a:xfrm>
          <a:prstGeom prst="rect">
            <a:avLst/>
          </a:prstGeom>
          <a:noFill/>
          <a:ln cap="flat" cmpd="sng" w="28575">
            <a:solidFill>
              <a:srgbClr val="7F6000"/>
            </a:solidFill>
            <a:prstDash val="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48"/>
          <p:cNvPicPr preferRelativeResize="0"/>
          <p:nvPr/>
        </p:nvPicPr>
        <p:blipFill rotWithShape="1">
          <a:blip r:embed="rId4">
            <a:alphaModFix/>
          </a:blip>
          <a:srcRect b="0" l="0" r="0" t="0"/>
          <a:stretch/>
        </p:blipFill>
        <p:spPr>
          <a:xfrm>
            <a:off x="6463903" y="4032928"/>
            <a:ext cx="607800" cy="607800"/>
          </a:xfrm>
          <a:prstGeom prst="rect">
            <a:avLst/>
          </a:prstGeom>
          <a:noFill/>
          <a:ln>
            <a:noFill/>
          </a:ln>
        </p:spPr>
      </p:pic>
      <p:sp>
        <p:nvSpPr>
          <p:cNvPr id="448" name="Google Shape;448;p48"/>
          <p:cNvSpPr txBox="1"/>
          <p:nvPr/>
        </p:nvSpPr>
        <p:spPr>
          <a:xfrm>
            <a:off x="2233458" y="4800100"/>
            <a:ext cx="1633500" cy="902100"/>
          </a:xfrm>
          <a:prstGeom prst="rect">
            <a:avLst/>
          </a:prstGeom>
          <a:noFill/>
          <a:ln cap="flat" cmpd="sng" w="28575">
            <a:solidFill>
              <a:srgbClr val="212D7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Base de datos</a:t>
            </a:r>
            <a:endParaRPr b="0" i="0" sz="2400" u="none" cap="none" strike="noStrike">
              <a:solidFill>
                <a:srgbClr val="000000"/>
              </a:solidFill>
              <a:latin typeface="Roboto"/>
              <a:ea typeface="Roboto"/>
              <a:cs typeface="Roboto"/>
              <a:sym typeface="Roboto"/>
            </a:endParaRPr>
          </a:p>
        </p:txBody>
      </p:sp>
      <p:cxnSp>
        <p:nvCxnSpPr>
          <p:cNvPr id="457" name="Google Shape;457;p48"/>
          <p:cNvCxnSpPr>
            <a:stCxn id="448" idx="0"/>
            <a:endCxn id="451" idx="1"/>
          </p:cNvCxnSpPr>
          <p:nvPr/>
        </p:nvCxnSpPr>
        <p:spPr>
          <a:xfrm flipH="1" rot="10800000">
            <a:off x="3050208" y="3886600"/>
            <a:ext cx="360000" cy="913500"/>
          </a:xfrm>
          <a:prstGeom prst="straightConnector1">
            <a:avLst/>
          </a:prstGeom>
          <a:noFill/>
          <a:ln cap="flat" cmpd="sng" w="28575">
            <a:solidFill>
              <a:srgbClr val="434343"/>
            </a:solidFill>
            <a:prstDash val="solid"/>
            <a:round/>
            <a:headEnd len="sm" w="sm" type="none"/>
            <a:tailEnd len="sm" w="sm" type="none"/>
          </a:ln>
        </p:spPr>
      </p:cxnSp>
      <p:sp>
        <p:nvSpPr>
          <p:cNvPr id="447" name="Google Shape;447;p48"/>
          <p:cNvSpPr txBox="1"/>
          <p:nvPr/>
        </p:nvSpPr>
        <p:spPr>
          <a:xfrm>
            <a:off x="252875" y="4947250"/>
            <a:ext cx="1530000" cy="607800"/>
          </a:xfrm>
          <a:prstGeom prst="rect">
            <a:avLst/>
          </a:prstGeom>
          <a:noFill/>
          <a:ln cap="flat" cmpd="sng" w="28575">
            <a:solidFill>
              <a:srgbClr val="212D7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Hardware</a:t>
            </a:r>
            <a:endParaRPr b="0" i="0" sz="2400" u="none" cap="none" strike="noStrike">
              <a:solidFill>
                <a:srgbClr val="000000"/>
              </a:solidFill>
              <a:latin typeface="Roboto"/>
              <a:ea typeface="Roboto"/>
              <a:cs typeface="Roboto"/>
              <a:sym typeface="Roboto"/>
            </a:endParaRPr>
          </a:p>
        </p:txBody>
      </p:sp>
      <p:sp>
        <p:nvSpPr>
          <p:cNvPr id="458" name="Google Shape;458;p48"/>
          <p:cNvSpPr txBox="1"/>
          <p:nvPr/>
        </p:nvSpPr>
        <p:spPr>
          <a:xfrm>
            <a:off x="52659" y="3156704"/>
            <a:ext cx="1429200" cy="4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Servidor</a:t>
            </a:r>
            <a:endParaRPr b="0" i="0" sz="2400" u="none" cap="none" strike="noStrike">
              <a:solidFill>
                <a:srgbClr val="000000"/>
              </a:solidFill>
              <a:latin typeface="Roboto"/>
              <a:ea typeface="Roboto"/>
              <a:cs typeface="Roboto"/>
              <a:sym typeface="Roboto"/>
            </a:endParaRPr>
          </a:p>
        </p:txBody>
      </p:sp>
      <p:cxnSp>
        <p:nvCxnSpPr>
          <p:cNvPr id="459" name="Google Shape;459;p48"/>
          <p:cNvCxnSpPr>
            <a:stCxn id="451" idx="1"/>
            <a:endCxn id="444" idx="3"/>
          </p:cNvCxnSpPr>
          <p:nvPr/>
        </p:nvCxnSpPr>
        <p:spPr>
          <a:xfrm rot="10800000">
            <a:off x="1782775" y="3886600"/>
            <a:ext cx="1627500" cy="0"/>
          </a:xfrm>
          <a:prstGeom prst="straightConnector1">
            <a:avLst/>
          </a:prstGeom>
          <a:noFill/>
          <a:ln cap="flat" cmpd="sng" w="28575">
            <a:solidFill>
              <a:srgbClr val="434343"/>
            </a:solidFill>
            <a:prstDash val="solid"/>
            <a:round/>
            <a:headEnd len="sm" w="sm" type="none"/>
            <a:tailEnd len="sm" w="sm" type="none"/>
          </a:ln>
        </p:spPr>
      </p:cxnSp>
      <p:pic>
        <p:nvPicPr>
          <p:cNvPr id="460" name="Google Shape;460;p48"/>
          <p:cNvPicPr preferRelativeResize="0"/>
          <p:nvPr/>
        </p:nvPicPr>
        <p:blipFill rotWithShape="1">
          <a:blip r:embed="rId5">
            <a:alphaModFix/>
          </a:blip>
          <a:srcRect b="0" l="0" r="0" t="0"/>
          <a:stretch/>
        </p:blipFill>
        <p:spPr>
          <a:xfrm>
            <a:off x="6463900" y="4667975"/>
            <a:ext cx="607800" cy="55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6"/>
          <p:cNvSpPr txBox="1"/>
          <p:nvPr>
            <p:ph type="title"/>
          </p:nvPr>
        </p:nvSpPr>
        <p:spPr>
          <a:xfrm>
            <a:off x="628675" y="266700"/>
            <a:ext cx="7886700" cy="1156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latin typeface="Anton"/>
                <a:ea typeface="Anton"/>
                <a:cs typeface="Anton"/>
                <a:sym typeface="Anton"/>
              </a:rPr>
              <a:t>Backend… </a:t>
            </a:r>
            <a:br>
              <a:rPr lang="en"/>
            </a:br>
            <a:r>
              <a:rPr lang="en"/>
              <a:t>I need more coffee</a:t>
            </a:r>
            <a:endParaRPr/>
          </a:p>
        </p:txBody>
      </p:sp>
      <p:pic>
        <p:nvPicPr>
          <p:cNvPr id="580" name="Google Shape;580;p66"/>
          <p:cNvPicPr preferRelativeResize="0"/>
          <p:nvPr/>
        </p:nvPicPr>
        <p:blipFill rotWithShape="1">
          <a:blip r:embed="rId3">
            <a:alphaModFix/>
          </a:blip>
          <a:srcRect b="0" l="0" r="0" t="0"/>
          <a:stretch/>
        </p:blipFill>
        <p:spPr>
          <a:xfrm>
            <a:off x="2390800" y="1533524"/>
            <a:ext cx="4362450" cy="49856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idx="1" type="body"/>
          </p:nvPr>
        </p:nvSpPr>
        <p:spPr>
          <a:xfrm>
            <a:off x="942974" y="295275"/>
            <a:ext cx="8134351" cy="74295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 sz="2000"/>
              <a:t>Aunque anteriormente definimos una interfaz </a:t>
            </a:r>
            <a:r>
              <a:rPr b="1" lang="en" sz="2000"/>
              <a:t>iTrack</a:t>
            </a:r>
            <a:r>
              <a:rPr lang="en" sz="2000"/>
              <a:t> (</a:t>
            </a:r>
            <a:r>
              <a:rPr lang="en" sz="2000">
                <a:solidFill>
                  <a:srgbClr val="385623"/>
                </a:solidFill>
              </a:rPr>
              <a:t>eso está muy bien</a:t>
            </a:r>
            <a:r>
              <a:rPr lang="en" sz="2000"/>
              <a:t>) tenemos el código dentro del servicio (</a:t>
            </a:r>
            <a:r>
              <a:rPr lang="en" sz="2000">
                <a:solidFill>
                  <a:srgbClr val="FF0000"/>
                </a:solidFill>
              </a:rPr>
              <a:t>eso no está tan bien</a:t>
            </a:r>
            <a:r>
              <a:rPr lang="en" sz="2000"/>
              <a:t>). </a:t>
            </a:r>
            <a:endParaRPr sz="2000"/>
          </a:p>
        </p:txBody>
      </p:sp>
      <p:sp>
        <p:nvSpPr>
          <p:cNvPr id="586" name="Google Shape;586;p67"/>
          <p:cNvSpPr txBox="1"/>
          <p:nvPr/>
        </p:nvSpPr>
        <p:spPr>
          <a:xfrm>
            <a:off x="171450" y="1400175"/>
            <a:ext cx="8515500" cy="4771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2000" u="none" cap="none" strike="noStrike">
                <a:solidFill>
                  <a:srgbClr val="000000"/>
                </a:solidFill>
                <a:latin typeface="Arial"/>
                <a:ea typeface="Arial"/>
                <a:cs typeface="Arial"/>
                <a:sym typeface="Arial"/>
              </a:rPr>
              <a:t>¿Qué demonios era una interfaz?</a:t>
            </a:r>
            <a:endParaRPr/>
          </a:p>
          <a:p>
            <a:pPr indent="0" lvl="0" marL="0" marR="0" rtl="0" algn="ctr">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En la mayoría de los lenguajes de POO es una especie de clase abstracta que contiene declaraciones de métodos sin su implementación. Podemos crear clases que implementan esas interfaces, de modo que el compilador </a:t>
            </a:r>
            <a:r>
              <a:rPr lang="en" sz="1800"/>
              <a:t>indique </a:t>
            </a:r>
            <a:r>
              <a:rPr b="0" i="0" lang="en" sz="1800" u="none" cap="none" strike="noStrike">
                <a:solidFill>
                  <a:srgbClr val="000000"/>
                </a:solidFill>
                <a:latin typeface="Arial"/>
                <a:ea typeface="Arial"/>
                <a:cs typeface="Arial"/>
                <a:sym typeface="Arial"/>
              </a:rPr>
              <a:t>errores en tiempo de desarrollo.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En la práctica podemos usar una interfaz para crear un nuevo tipo de datos, que nos sirva para tipar más adelante las entidades que necesitemos y ser ayudados en el tiempo de desarrollo gracias a esos tipos.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 sz="1800" u="none" cap="none" strike="noStrike">
                <a:solidFill>
                  <a:srgbClr val="000000"/>
                </a:solidFill>
                <a:latin typeface="Arial"/>
                <a:ea typeface="Arial"/>
                <a:cs typeface="Arial"/>
                <a:sym typeface="Arial"/>
              </a:rPr>
              <a:t>Cómo definir una interfaz en Nest</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Como otras veces, nos podemos ayudar del CLI para crear las interfaces en Nest. Las interfaces las podemos generar con el siguiente comando:</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800" u="none" cap="none" strike="noStrike">
                <a:solidFill>
                  <a:srgbClr val="000000"/>
                </a:solidFill>
                <a:latin typeface="Courier New"/>
                <a:ea typeface="Courier New"/>
                <a:cs typeface="Courier New"/>
                <a:sym typeface="Courier New"/>
              </a:rPr>
              <a:t>nest g interface track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8"/>
          <p:cNvSpPr txBox="1"/>
          <p:nvPr>
            <p:ph type="title"/>
          </p:nvPr>
        </p:nvSpPr>
        <p:spPr>
          <a:xfrm>
            <a:off x="628675" y="428100"/>
            <a:ext cx="7886700" cy="699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A continuación…</a:t>
            </a:r>
            <a:endParaRPr/>
          </a:p>
        </p:txBody>
      </p:sp>
      <p:sp>
        <p:nvSpPr>
          <p:cNvPr id="592" name="Google Shape;592;p68"/>
          <p:cNvSpPr txBox="1"/>
          <p:nvPr>
            <p:ph idx="4294967295" type="body"/>
          </p:nvPr>
        </p:nvSpPr>
        <p:spPr>
          <a:xfrm>
            <a:off x="311725" y="1638300"/>
            <a:ext cx="8520600" cy="451440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n"/>
              <a:t>En lugar de usar el arreglo en memoria que contiene los objetos de tipo track, vamos a generar un archivo en nuestro servidor programado en TS y Nest.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
              <a:t>Ese archivo simulará una base de datos que va a contener todos nuestros recursos.</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
              <a:t>Para esto vamos a utilizar la dependencia </a:t>
            </a:r>
            <a:r>
              <a:rPr b="1" lang="en"/>
              <a:t>JSON Server</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9"/>
          <p:cNvSpPr txBox="1"/>
          <p:nvPr>
            <p:ph type="title"/>
          </p:nvPr>
        </p:nvSpPr>
        <p:spPr>
          <a:xfrm>
            <a:off x="628675" y="428100"/>
            <a:ext cx="7886700" cy="74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Mockear una API</a:t>
            </a:r>
            <a:endParaRPr/>
          </a:p>
        </p:txBody>
      </p:sp>
      <p:sp>
        <p:nvSpPr>
          <p:cNvPr id="598" name="Google Shape;598;p69"/>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Primero vamos a mockear nuestra API</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
              <a:t>Mockear significa “reemplazar una implementación real por una falsa y simple”</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
              <a:t>Como las API devuelven JSON vamos a hacer nuestro archivo JSON estático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0"/>
          <p:cNvSpPr txBox="1"/>
          <p:nvPr>
            <p:ph type="title"/>
          </p:nvPr>
        </p:nvSpPr>
        <p:spPr>
          <a:xfrm>
            <a:off x="628675" y="428100"/>
            <a:ext cx="7886700" cy="786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Para qué </a:t>
            </a:r>
            <a:r>
              <a:rPr i="1" lang="en"/>
              <a:t>mockeamos</a:t>
            </a:r>
            <a:r>
              <a:rPr lang="en"/>
              <a:t>?</a:t>
            </a:r>
            <a:endParaRPr/>
          </a:p>
        </p:txBody>
      </p:sp>
      <p:sp>
        <p:nvSpPr>
          <p:cNvPr id="604" name="Google Shape;604;p70"/>
          <p:cNvSpPr txBox="1"/>
          <p:nvPr>
            <p:ph idx="1" type="body"/>
          </p:nvPr>
        </p:nvSpPr>
        <p:spPr>
          <a:xfrm>
            <a:off x="628650" y="1530725"/>
            <a:ext cx="7886700" cy="1460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Nos permite trabajar con el </a:t>
            </a:r>
            <a:r>
              <a:rPr i="1" lang="en"/>
              <a:t>front end </a:t>
            </a:r>
            <a:r>
              <a:rPr lang="en"/>
              <a:t>aunque nuestro </a:t>
            </a:r>
            <a:r>
              <a:rPr i="1" lang="en"/>
              <a:t>back end </a:t>
            </a:r>
            <a:r>
              <a:rPr lang="en"/>
              <a:t>no tenga implementada la conexión con la base de datos.</a:t>
            </a:r>
            <a:endParaRPr/>
          </a:p>
        </p:txBody>
      </p:sp>
      <p:pic>
        <p:nvPicPr>
          <p:cNvPr id="605" name="Google Shape;605;p70"/>
          <p:cNvPicPr preferRelativeResize="0"/>
          <p:nvPr/>
        </p:nvPicPr>
        <p:blipFill rotWithShape="1">
          <a:blip r:embed="rId3">
            <a:alphaModFix/>
          </a:blip>
          <a:srcRect b="0" l="0" r="0" t="0"/>
          <a:stretch/>
        </p:blipFill>
        <p:spPr>
          <a:xfrm>
            <a:off x="1095375" y="2990850"/>
            <a:ext cx="6667500" cy="311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1"/>
          <p:cNvSpPr txBox="1"/>
          <p:nvPr>
            <p:ph idx="1" type="body"/>
          </p:nvPr>
        </p:nvSpPr>
        <p:spPr>
          <a:xfrm>
            <a:off x="438150" y="523875"/>
            <a:ext cx="8401050" cy="6172199"/>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300"/>
              </a:spcBef>
              <a:spcAft>
                <a:spcPts val="0"/>
              </a:spcAft>
              <a:buSzPts val="1800"/>
              <a:buAutoNum type="arabicPeriod"/>
            </a:pPr>
            <a:r>
              <a:rPr lang="en" sz="2400"/>
              <a:t>Creamos el archivo </a:t>
            </a:r>
            <a:r>
              <a:rPr b="1" lang="en" sz="2400">
                <a:latin typeface="Courier New"/>
                <a:ea typeface="Courier New"/>
                <a:cs typeface="Courier New"/>
                <a:sym typeface="Courier New"/>
              </a:rPr>
              <a:t>/data/tracks.json.</a:t>
            </a:r>
            <a:endParaRPr/>
          </a:p>
          <a:p>
            <a:pPr indent="0" lvl="0" marL="0" rtl="0" algn="l">
              <a:lnSpc>
                <a:spcPct val="100000"/>
              </a:lnSpc>
              <a:spcBef>
                <a:spcPts val="300"/>
              </a:spcBef>
              <a:spcAft>
                <a:spcPts val="0"/>
              </a:spcAft>
              <a:buSzPts val="1800"/>
              <a:buNone/>
            </a:pPr>
            <a:r>
              <a:rPr lang="en" sz="2400">
                <a:latin typeface="Arial"/>
                <a:ea typeface="Arial"/>
                <a:cs typeface="Arial"/>
                <a:sym typeface="Arial"/>
              </a:rPr>
              <a:t>Como imaginará, en este módulo copiaremos el arreglo de tracks. (</a:t>
            </a:r>
            <a:r>
              <a:rPr b="1" lang="en" sz="2400">
                <a:latin typeface="Arial"/>
                <a:ea typeface="Arial"/>
                <a:cs typeface="Arial"/>
                <a:sym typeface="Arial"/>
              </a:rPr>
              <a:t>Ojo con el formato</a:t>
            </a:r>
            <a:r>
              <a:rPr lang="en" sz="2400">
                <a:latin typeface="Arial"/>
                <a:ea typeface="Arial"/>
                <a:cs typeface="Arial"/>
                <a:sym typeface="Arial"/>
              </a:rPr>
              <a:t>, debe ser un </a:t>
            </a:r>
            <a:r>
              <a:rPr b="1" lang="en" sz="2400">
                <a:latin typeface="Arial"/>
                <a:ea typeface="Arial"/>
                <a:cs typeface="Arial"/>
                <a:sym typeface="Arial"/>
              </a:rPr>
              <a:t>JSON</a:t>
            </a:r>
            <a:r>
              <a:rPr lang="en" sz="2400">
                <a:latin typeface="Arial"/>
                <a:ea typeface="Arial"/>
                <a:cs typeface="Arial"/>
                <a:sym typeface="Arial"/>
              </a:rPr>
              <a:t>, no un objeto JavaScript)</a:t>
            </a:r>
            <a:endParaRPr/>
          </a:p>
          <a:p>
            <a:pPr indent="0" lvl="0" marL="0" rtl="0" algn="l">
              <a:lnSpc>
                <a:spcPct val="100000"/>
              </a:lnSpc>
              <a:spcBef>
                <a:spcPts val="300"/>
              </a:spcBef>
              <a:spcAft>
                <a:spcPts val="0"/>
              </a:spcAft>
              <a:buSzPts val="1800"/>
              <a:buNone/>
            </a:pPr>
            <a:r>
              <a:t/>
            </a:r>
            <a:endParaRPr sz="2400">
              <a:latin typeface="Arial"/>
              <a:ea typeface="Arial"/>
              <a:cs typeface="Arial"/>
              <a:sym typeface="Arial"/>
            </a:endParaRPr>
          </a:p>
          <a:p>
            <a:pPr indent="0" lvl="0" marL="0" rtl="0" algn="l">
              <a:lnSpc>
                <a:spcPct val="100000"/>
              </a:lnSpc>
              <a:spcBef>
                <a:spcPts val="300"/>
              </a:spcBef>
              <a:spcAft>
                <a:spcPts val="0"/>
              </a:spcAft>
              <a:buSzPts val="1800"/>
              <a:buNone/>
            </a:pPr>
            <a:r>
              <a:rPr lang="en" sz="2400"/>
              <a:t>2. Instalamos json-server: </a:t>
            </a:r>
            <a:r>
              <a:rPr b="1" lang="en" sz="2400">
                <a:latin typeface="Courier New"/>
                <a:ea typeface="Courier New"/>
                <a:cs typeface="Courier New"/>
                <a:sym typeface="Courier New"/>
              </a:rPr>
              <a:t>npm i json-server –D</a:t>
            </a:r>
            <a:endParaRPr/>
          </a:p>
          <a:p>
            <a:pPr indent="0" lvl="0" marL="0" rtl="0" algn="l">
              <a:lnSpc>
                <a:spcPct val="100000"/>
              </a:lnSpc>
              <a:spcBef>
                <a:spcPts val="300"/>
              </a:spcBef>
              <a:spcAft>
                <a:spcPts val="0"/>
              </a:spcAft>
              <a:buSzPts val="1800"/>
              <a:buNone/>
            </a:pPr>
            <a:r>
              <a:t/>
            </a:r>
            <a:endParaRPr b="1" sz="2400">
              <a:latin typeface="Courier New"/>
              <a:ea typeface="Courier New"/>
              <a:cs typeface="Courier New"/>
              <a:sym typeface="Courier New"/>
            </a:endParaRPr>
          </a:p>
          <a:p>
            <a:pPr indent="0" lvl="0" marL="0" rtl="0" algn="l">
              <a:lnSpc>
                <a:spcPct val="100000"/>
              </a:lnSpc>
              <a:spcBef>
                <a:spcPts val="300"/>
              </a:spcBef>
              <a:spcAft>
                <a:spcPts val="0"/>
              </a:spcAft>
              <a:buSzPts val="1800"/>
              <a:buNone/>
            </a:pPr>
            <a:r>
              <a:rPr lang="en" sz="2400"/>
              <a:t>3. Creamos un script en el archivo package.json para montar el servicio de json-server:</a:t>
            </a:r>
            <a:endParaRPr/>
          </a:p>
          <a:p>
            <a:pPr indent="0" lvl="0" marL="0" rtl="0" algn="l">
              <a:lnSpc>
                <a:spcPct val="100000"/>
              </a:lnSpc>
              <a:spcBef>
                <a:spcPts val="300"/>
              </a:spcBef>
              <a:spcAft>
                <a:spcPts val="0"/>
              </a:spcAft>
              <a:buSzPts val="1800"/>
              <a:buNone/>
            </a:pPr>
            <a:r>
              <a:rPr b="1" lang="en" sz="2400">
                <a:latin typeface="Courier New"/>
                <a:ea typeface="Courier New"/>
                <a:cs typeface="Courier New"/>
                <a:sym typeface="Courier New"/>
              </a:rPr>
              <a:t>"db": "json-server data/tracks.json --watch </a:t>
            </a:r>
            <a:endParaRPr b="1" sz="2400">
              <a:latin typeface="Courier New"/>
              <a:ea typeface="Courier New"/>
              <a:cs typeface="Courier New"/>
              <a:sym typeface="Courier New"/>
            </a:endParaRPr>
          </a:p>
          <a:p>
            <a:pPr indent="0" lvl="0" marL="0" rtl="0" algn="l">
              <a:lnSpc>
                <a:spcPct val="100000"/>
              </a:lnSpc>
              <a:spcBef>
                <a:spcPts val="300"/>
              </a:spcBef>
              <a:spcAft>
                <a:spcPts val="0"/>
              </a:spcAft>
              <a:buSzPts val="1800"/>
              <a:buNone/>
            </a:pPr>
            <a:r>
              <a:rPr b="1" lang="en" sz="2400">
                <a:latin typeface="Courier New"/>
                <a:ea typeface="Courier New"/>
                <a:cs typeface="Courier New"/>
                <a:sym typeface="Courier New"/>
              </a:rPr>
              <a:t>--port 3030“</a:t>
            </a:r>
            <a:endParaRPr/>
          </a:p>
          <a:p>
            <a:pPr indent="0" lvl="0" marL="0" rtl="0" algn="l">
              <a:lnSpc>
                <a:spcPct val="100000"/>
              </a:lnSpc>
              <a:spcBef>
                <a:spcPts val="300"/>
              </a:spcBef>
              <a:spcAft>
                <a:spcPts val="0"/>
              </a:spcAft>
              <a:buSzPts val="1800"/>
              <a:buNone/>
            </a:pPr>
            <a:r>
              <a:t/>
            </a:r>
            <a:endParaRPr/>
          </a:p>
          <a:p>
            <a:pPr indent="0" lvl="0" marL="0" rtl="0" algn="l">
              <a:lnSpc>
                <a:spcPct val="100000"/>
              </a:lnSpc>
              <a:spcBef>
                <a:spcPts val="300"/>
              </a:spcBef>
              <a:spcAft>
                <a:spcPts val="0"/>
              </a:spcAft>
              <a:buSzPts val="1800"/>
              <a:buNone/>
            </a:pPr>
            <a:r>
              <a:rPr lang="en" sz="2400"/>
              <a:t>4. Montamos la mock database con:</a:t>
            </a:r>
            <a:r>
              <a:rPr lang="en" sz="2400"/>
              <a:t> </a:t>
            </a:r>
            <a:r>
              <a:rPr b="1" lang="en" sz="2400">
                <a:latin typeface="Courier New"/>
                <a:ea typeface="Courier New"/>
                <a:cs typeface="Courier New"/>
                <a:sym typeface="Courier New"/>
              </a:rPr>
              <a:t>npm run db</a:t>
            </a:r>
            <a:endParaRPr b="1" sz="2400">
              <a:latin typeface="Courier New"/>
              <a:ea typeface="Courier New"/>
              <a:cs typeface="Courier New"/>
              <a:sym typeface="Courier New"/>
            </a:endParaRPr>
          </a:p>
          <a:p>
            <a:pPr indent="0" lvl="0" marL="0" rtl="0" algn="l">
              <a:lnSpc>
                <a:spcPct val="90000"/>
              </a:lnSpc>
              <a:spcBef>
                <a:spcPts val="300"/>
              </a:spcBef>
              <a:spcAft>
                <a:spcPts val="0"/>
              </a:spcAft>
              <a:buSzPts val="1800"/>
              <a:buNone/>
            </a:pPr>
            <a:r>
              <a:t/>
            </a:r>
            <a:endParaRPr b="1" sz="2400">
              <a:latin typeface="Courier New"/>
              <a:ea typeface="Courier New"/>
              <a:cs typeface="Courier New"/>
              <a:sym typeface="Courier New"/>
            </a:endParaRPr>
          </a:p>
          <a:p>
            <a:pPr indent="0" lvl="0" marL="0" rtl="0" algn="l">
              <a:lnSpc>
                <a:spcPct val="90000"/>
              </a:lnSpc>
              <a:spcBef>
                <a:spcPts val="300"/>
              </a:spcBef>
              <a:spcAft>
                <a:spcPts val="0"/>
              </a:spcAft>
              <a:buSzPts val="1800"/>
              <a:buNone/>
            </a:pPr>
            <a:r>
              <a:rPr lang="en" sz="2400"/>
              <a:t>5. Navegamos al puerto local donde montamos la DB</a:t>
            </a:r>
            <a:endParaRPr b="1" sz="2400">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b="1" sz="2400">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t/>
            </a:r>
            <a:endParaRPr b="1" sz="2400">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b="1" sz="2400">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b="1" sz="24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2"/>
          <p:cNvSpPr txBox="1"/>
          <p:nvPr>
            <p:ph type="title"/>
          </p:nvPr>
        </p:nvSpPr>
        <p:spPr>
          <a:xfrm>
            <a:off x="628675" y="419300"/>
            <a:ext cx="7886700" cy="683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solidFill>
                  <a:schemeClr val="accent2"/>
                </a:solidFill>
                <a:latin typeface="Arial Black"/>
                <a:ea typeface="Arial Black"/>
                <a:cs typeface="Arial Black"/>
                <a:sym typeface="Arial Black"/>
              </a:rPr>
              <a:t>One last push!!</a:t>
            </a:r>
            <a:endParaRPr>
              <a:solidFill>
                <a:schemeClr val="accent2"/>
              </a:solidFill>
              <a:latin typeface="Arial Black"/>
              <a:ea typeface="Arial Black"/>
              <a:cs typeface="Arial Black"/>
              <a:sym typeface="Arial Black"/>
            </a:endParaRPr>
          </a:p>
        </p:txBody>
      </p:sp>
      <p:pic>
        <p:nvPicPr>
          <p:cNvPr id="616" name="Google Shape;616;p72"/>
          <p:cNvPicPr preferRelativeResize="0"/>
          <p:nvPr/>
        </p:nvPicPr>
        <p:blipFill rotWithShape="1">
          <a:blip r:embed="rId3">
            <a:alphaModFix/>
          </a:blip>
          <a:srcRect b="0" l="0" r="0" t="0"/>
          <a:stretch/>
        </p:blipFill>
        <p:spPr>
          <a:xfrm>
            <a:off x="1762137" y="1185862"/>
            <a:ext cx="5619775" cy="3161123"/>
          </a:xfrm>
          <a:prstGeom prst="rect">
            <a:avLst/>
          </a:prstGeom>
          <a:noFill/>
          <a:ln>
            <a:noFill/>
          </a:ln>
        </p:spPr>
      </p:pic>
      <p:sp>
        <p:nvSpPr>
          <p:cNvPr id="617" name="Google Shape;617;p72"/>
          <p:cNvSpPr txBox="1"/>
          <p:nvPr/>
        </p:nvSpPr>
        <p:spPr>
          <a:xfrm>
            <a:off x="0" y="4600575"/>
            <a:ext cx="91440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Todo está listo para el </a:t>
            </a:r>
            <a:r>
              <a:rPr lang="en" sz="2000"/>
              <a:t>último</a:t>
            </a:r>
            <a:r>
              <a:rPr b="0" i="0" lang="en" sz="2000" u="none" cap="none" strike="noStrike">
                <a:solidFill>
                  <a:srgbClr val="000000"/>
                </a:solidFill>
                <a:latin typeface="Arial"/>
                <a:ea typeface="Arial"/>
                <a:cs typeface="Arial"/>
                <a:sym typeface="Arial"/>
              </a:rPr>
              <a:t> paso de este proceso. A través del </a:t>
            </a:r>
            <a:r>
              <a:rPr b="1" i="0" lang="en" sz="2000" u="none" cap="none" strike="noStrike">
                <a:solidFill>
                  <a:srgbClr val="000000"/>
                </a:solidFill>
                <a:latin typeface="Arial"/>
                <a:ea typeface="Arial"/>
                <a:cs typeface="Arial"/>
                <a:sym typeface="Arial"/>
              </a:rPr>
              <a:t>controlador </a:t>
            </a:r>
            <a:r>
              <a:rPr b="0" i="0" lang="en" sz="2000" u="none" cap="none" strike="noStrike">
                <a:solidFill>
                  <a:srgbClr val="000000"/>
                </a:solidFill>
                <a:latin typeface="Arial"/>
                <a:ea typeface="Arial"/>
                <a:cs typeface="Arial"/>
                <a:sym typeface="Arial"/>
              </a:rPr>
              <a:t>y el </a:t>
            </a:r>
            <a:r>
              <a:rPr b="1" i="0" lang="en" sz="2000" u="none" cap="none" strike="noStrike">
                <a:solidFill>
                  <a:srgbClr val="000000"/>
                </a:solidFill>
                <a:latin typeface="Arial"/>
                <a:ea typeface="Arial"/>
                <a:cs typeface="Arial"/>
                <a:sym typeface="Arial"/>
              </a:rPr>
              <a:t>servicio </a:t>
            </a:r>
            <a:r>
              <a:rPr b="0" i="0" lang="en" sz="2000" u="none" cap="none" strike="noStrike">
                <a:solidFill>
                  <a:srgbClr val="000000"/>
                </a:solidFill>
                <a:latin typeface="Arial"/>
                <a:ea typeface="Arial"/>
                <a:cs typeface="Arial"/>
                <a:sym typeface="Arial"/>
              </a:rPr>
              <a:t>de </a:t>
            </a:r>
            <a:r>
              <a:rPr b="1" i="0" lang="en" sz="2000" u="none" cap="none" strike="noStrike">
                <a:solidFill>
                  <a:srgbClr val="000000"/>
                </a:solidFill>
                <a:latin typeface="Arial"/>
                <a:ea typeface="Arial"/>
                <a:cs typeface="Arial"/>
                <a:sym typeface="Arial"/>
              </a:rPr>
              <a:t>tracks haremos lo siguiente:</a:t>
            </a:r>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AutoNum type="arabicPeriod"/>
            </a:pPr>
            <a:r>
              <a:rPr b="0" i="0" lang="en" sz="2000" u="none" cap="none" strike="noStrike">
                <a:solidFill>
                  <a:srgbClr val="000000"/>
                </a:solidFill>
                <a:latin typeface="Arial"/>
                <a:ea typeface="Arial"/>
                <a:cs typeface="Arial"/>
                <a:sym typeface="Arial"/>
              </a:rPr>
              <a:t>Nuestro </a:t>
            </a:r>
            <a:r>
              <a:rPr b="0" i="1" lang="en" sz="2000" u="none" cap="none" strike="noStrike">
                <a:solidFill>
                  <a:srgbClr val="000000"/>
                </a:solidFill>
                <a:latin typeface="Arial"/>
                <a:ea typeface="Arial"/>
                <a:cs typeface="Arial"/>
                <a:sym typeface="Arial"/>
              </a:rPr>
              <a:t>backend </a:t>
            </a:r>
            <a:r>
              <a:rPr b="0" i="0" lang="en" sz="2000" u="none" cap="none" strike="noStrike">
                <a:solidFill>
                  <a:srgbClr val="000000"/>
                </a:solidFill>
                <a:latin typeface="Arial"/>
                <a:ea typeface="Arial"/>
                <a:cs typeface="Arial"/>
                <a:sym typeface="Arial"/>
              </a:rPr>
              <a:t>recibirá una </a:t>
            </a:r>
            <a:r>
              <a:rPr b="1" i="0" lang="en" sz="2000" u="none" cap="none" strike="noStrike">
                <a:solidFill>
                  <a:srgbClr val="000000"/>
                </a:solidFill>
                <a:latin typeface="Arial"/>
                <a:ea typeface="Arial"/>
                <a:cs typeface="Arial"/>
                <a:sym typeface="Arial"/>
              </a:rPr>
              <a:t>request</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AutoNum type="arabicPeriod"/>
            </a:pPr>
            <a:r>
              <a:rPr b="0" i="0" lang="en" sz="2000" u="none" cap="none" strike="noStrike">
                <a:solidFill>
                  <a:srgbClr val="000000"/>
                </a:solidFill>
                <a:latin typeface="Arial"/>
                <a:ea typeface="Arial"/>
                <a:cs typeface="Arial"/>
                <a:sym typeface="Arial"/>
              </a:rPr>
              <a:t>Se conectará a la </a:t>
            </a:r>
            <a:r>
              <a:rPr b="1" i="0" lang="en" sz="2000" u="none" cap="none" strike="noStrike">
                <a:solidFill>
                  <a:srgbClr val="000000"/>
                </a:solidFill>
                <a:latin typeface="Arial"/>
                <a:ea typeface="Arial"/>
                <a:cs typeface="Arial"/>
                <a:sym typeface="Arial"/>
              </a:rPr>
              <a:t>base de datos </a:t>
            </a:r>
            <a:r>
              <a:rPr b="0" i="0" lang="en" sz="2000" u="none" cap="none" strike="noStrike">
                <a:solidFill>
                  <a:srgbClr val="000000"/>
                </a:solidFill>
                <a:latin typeface="Arial"/>
                <a:ea typeface="Arial"/>
                <a:cs typeface="Arial"/>
                <a:sym typeface="Arial"/>
              </a:rPr>
              <a:t>de prueba</a:t>
            </a:r>
            <a:endParaRPr/>
          </a:p>
          <a:p>
            <a:pPr indent="-342900" lvl="0" marL="342900" marR="0" rtl="0" algn="l">
              <a:lnSpc>
                <a:spcPct val="100000"/>
              </a:lnSpc>
              <a:spcBef>
                <a:spcPts val="0"/>
              </a:spcBef>
              <a:spcAft>
                <a:spcPts val="0"/>
              </a:spcAft>
              <a:buClr>
                <a:srgbClr val="000000"/>
              </a:buClr>
              <a:buSzPts val="2000"/>
              <a:buFont typeface="Arial"/>
              <a:buAutoNum type="arabicPeriod"/>
            </a:pPr>
            <a:r>
              <a:rPr b="0" i="0" lang="en" sz="2000" u="none" cap="none" strike="noStrike">
                <a:solidFill>
                  <a:srgbClr val="000000"/>
                </a:solidFill>
                <a:latin typeface="Arial"/>
                <a:ea typeface="Arial"/>
                <a:cs typeface="Arial"/>
                <a:sym typeface="Arial"/>
              </a:rPr>
              <a:t>Devolverá una </a:t>
            </a:r>
            <a:r>
              <a:rPr b="1" i="0" lang="en" sz="2000" u="none" cap="none" strike="noStrike">
                <a:solidFill>
                  <a:srgbClr val="000000"/>
                </a:solidFill>
                <a:latin typeface="Arial"/>
                <a:ea typeface="Arial"/>
                <a:cs typeface="Arial"/>
                <a:sym typeface="Arial"/>
              </a:rPr>
              <a:t>response </a:t>
            </a:r>
            <a:r>
              <a:rPr b="0" i="0" lang="en" sz="2000" u="none" cap="none" strike="noStrike">
                <a:solidFill>
                  <a:srgbClr val="000000"/>
                </a:solidFill>
                <a:latin typeface="Arial"/>
                <a:ea typeface="Arial"/>
                <a:cs typeface="Arial"/>
                <a:sym typeface="Arial"/>
              </a:rPr>
              <a:t>con los datos pertinentes</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3"/>
          <p:cNvPicPr preferRelativeResize="0"/>
          <p:nvPr/>
        </p:nvPicPr>
        <p:blipFill rotWithShape="1">
          <a:blip r:embed="rId3">
            <a:alphaModFix/>
          </a:blip>
          <a:srcRect b="54000" l="60364" r="15833" t="4666"/>
          <a:stretch/>
        </p:blipFill>
        <p:spPr>
          <a:xfrm>
            <a:off x="0" y="1015111"/>
            <a:ext cx="9152142" cy="49665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74"/>
          <p:cNvPicPr preferRelativeResize="0"/>
          <p:nvPr/>
        </p:nvPicPr>
        <p:blipFill rotWithShape="1">
          <a:blip r:embed="rId3">
            <a:alphaModFix/>
          </a:blip>
          <a:srcRect b="55152" l="52257" r="28026" t="4001"/>
          <a:stretch/>
        </p:blipFill>
        <p:spPr>
          <a:xfrm>
            <a:off x="0" y="533400"/>
            <a:ext cx="9164729" cy="593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Probando el servicio</a:t>
            </a:r>
            <a:endParaRPr/>
          </a:p>
        </p:txBody>
      </p:sp>
      <p:sp>
        <p:nvSpPr>
          <p:cNvPr id="633" name="Google Shape;633;p75"/>
          <p:cNvSpPr txBox="1"/>
          <p:nvPr>
            <p:ph idx="1" type="body"/>
          </p:nvPr>
        </p:nvSpPr>
        <p:spPr>
          <a:xfrm>
            <a:off x="251025" y="1530725"/>
            <a:ext cx="5100900" cy="479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Si corremos nuestro proyecto (</a:t>
            </a:r>
            <a:r>
              <a:rPr b="1" lang="en">
                <a:solidFill>
                  <a:srgbClr val="0000FF"/>
                </a:solidFill>
              </a:rPr>
              <a:t>npm run start:dev</a:t>
            </a:r>
            <a:r>
              <a:rPr lang="en"/>
              <a:t>) y abrimos la url </a:t>
            </a:r>
            <a:r>
              <a:rPr lang="en" u="sng">
                <a:solidFill>
                  <a:schemeClr val="hlink"/>
                </a:solidFill>
              </a:rPr>
              <a:t>http://localhost:3000/tracks</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
              <a:t>Vamos a ver desde el navegador la respuesta del servidor generada en track.service.ts</a:t>
            </a:r>
            <a:endParaRPr/>
          </a:p>
        </p:txBody>
      </p:sp>
      <p:pic>
        <p:nvPicPr>
          <p:cNvPr id="634" name="Google Shape;634;p75"/>
          <p:cNvPicPr preferRelativeResize="0"/>
          <p:nvPr/>
        </p:nvPicPr>
        <p:blipFill rotWithShape="1">
          <a:blip r:embed="rId3">
            <a:alphaModFix/>
          </a:blip>
          <a:srcRect b="0" l="0" r="0" t="0"/>
          <a:stretch/>
        </p:blipFill>
        <p:spPr>
          <a:xfrm>
            <a:off x="5470774" y="1185450"/>
            <a:ext cx="3487500" cy="508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9"/>
          <p:cNvSpPr txBox="1"/>
          <p:nvPr>
            <p:ph type="title"/>
          </p:nvPr>
        </p:nvSpPr>
        <p:spPr>
          <a:xfrm>
            <a:off x="628675" y="428100"/>
            <a:ext cx="7886700" cy="74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Cliente</a:t>
            </a:r>
            <a:endParaRPr/>
          </a:p>
        </p:txBody>
      </p:sp>
      <p:sp>
        <p:nvSpPr>
          <p:cNvPr id="466" name="Google Shape;466;p49"/>
          <p:cNvSpPr txBox="1"/>
          <p:nvPr>
            <p:ph idx="1" type="body"/>
          </p:nvPr>
        </p:nvSpPr>
        <p:spPr>
          <a:xfrm>
            <a:off x="628650" y="1530725"/>
            <a:ext cx="7626300" cy="95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Se encarga de manejar la interfaz gráfica del usuario</a:t>
            </a:r>
            <a:endParaRPr/>
          </a:p>
        </p:txBody>
      </p:sp>
      <p:pic>
        <p:nvPicPr>
          <p:cNvPr id="467" name="Google Shape;467;p49"/>
          <p:cNvPicPr preferRelativeResize="0"/>
          <p:nvPr/>
        </p:nvPicPr>
        <p:blipFill rotWithShape="1">
          <a:blip r:embed="rId3">
            <a:alphaModFix/>
          </a:blip>
          <a:srcRect b="0" l="0" r="0" t="21420"/>
          <a:stretch/>
        </p:blipFill>
        <p:spPr>
          <a:xfrm>
            <a:off x="4528225" y="2832700"/>
            <a:ext cx="3726725" cy="1949525"/>
          </a:xfrm>
          <a:prstGeom prst="rect">
            <a:avLst/>
          </a:prstGeom>
          <a:noFill/>
          <a:ln>
            <a:noFill/>
          </a:ln>
        </p:spPr>
      </p:pic>
      <p:pic>
        <p:nvPicPr>
          <p:cNvPr id="468" name="Google Shape;468;p49"/>
          <p:cNvPicPr preferRelativeResize="0"/>
          <p:nvPr/>
        </p:nvPicPr>
        <p:blipFill rotWithShape="1">
          <a:blip r:embed="rId4">
            <a:alphaModFix/>
          </a:blip>
          <a:srcRect b="0" l="0" r="0" t="0"/>
          <a:stretch/>
        </p:blipFill>
        <p:spPr>
          <a:xfrm>
            <a:off x="1122425" y="2921125"/>
            <a:ext cx="3190875" cy="236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76"/>
          <p:cNvPicPr preferRelativeResize="0"/>
          <p:nvPr/>
        </p:nvPicPr>
        <p:blipFill rotWithShape="1">
          <a:blip r:embed="rId3">
            <a:alphaModFix/>
          </a:blip>
          <a:srcRect b="0" l="0" r="0" t="0"/>
          <a:stretch/>
        </p:blipFill>
        <p:spPr>
          <a:xfrm>
            <a:off x="1209675" y="1685925"/>
            <a:ext cx="6915150" cy="4094497"/>
          </a:xfrm>
          <a:prstGeom prst="rect">
            <a:avLst/>
          </a:prstGeom>
          <a:noFill/>
          <a:ln>
            <a:noFill/>
          </a:ln>
        </p:spPr>
      </p:pic>
      <p:sp>
        <p:nvSpPr>
          <p:cNvPr id="640" name="Google Shape;640;p76"/>
          <p:cNvSpPr txBox="1"/>
          <p:nvPr/>
        </p:nvSpPr>
        <p:spPr>
          <a:xfrm>
            <a:off x="3791947" y="5828674"/>
            <a:ext cx="43910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3600" u="none" cap="none" strike="noStrike">
                <a:solidFill>
                  <a:srgbClr val="000000"/>
                </a:solidFill>
                <a:latin typeface="Arial"/>
                <a:ea typeface="Arial"/>
                <a:cs typeface="Arial"/>
                <a:sym typeface="Arial"/>
              </a:rPr>
              <a:t>Abrite una chelaaa!!!</a:t>
            </a:r>
            <a:endParaRPr b="0" i="0" sz="3600" u="none" cap="none" strike="noStrike">
              <a:solidFill>
                <a:srgbClr val="000000"/>
              </a:solidFill>
              <a:latin typeface="Arial"/>
              <a:ea typeface="Arial"/>
              <a:cs typeface="Arial"/>
              <a:sym typeface="Arial"/>
            </a:endParaRPr>
          </a:p>
        </p:txBody>
      </p:sp>
      <p:sp>
        <p:nvSpPr>
          <p:cNvPr id="641" name="Google Shape;641;p76"/>
          <p:cNvSpPr txBox="1"/>
          <p:nvPr/>
        </p:nvSpPr>
        <p:spPr>
          <a:xfrm>
            <a:off x="1095375" y="868232"/>
            <a:ext cx="269657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4400" u="none" cap="none" strike="noStrike">
                <a:solidFill>
                  <a:srgbClr val="000000"/>
                </a:solidFill>
                <a:latin typeface="Arial"/>
                <a:ea typeface="Arial"/>
                <a:cs typeface="Arial"/>
                <a:sym typeface="Arial"/>
              </a:rPr>
              <a:t>Seeeee…</a:t>
            </a:r>
            <a:endParaRPr b="0" i="0" sz="4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txBox="1"/>
          <p:nvPr>
            <p:ph type="title"/>
          </p:nvPr>
        </p:nvSpPr>
        <p:spPr>
          <a:xfrm>
            <a:off x="628675" y="428100"/>
            <a:ext cx="7886700" cy="699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Servidor</a:t>
            </a:r>
            <a:endParaRPr/>
          </a:p>
        </p:txBody>
      </p:sp>
      <p:sp>
        <p:nvSpPr>
          <p:cNvPr id="474" name="Google Shape;474;p50"/>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Se encarga de:</a:t>
            </a:r>
            <a:endParaRPr/>
          </a:p>
          <a:p>
            <a:pPr indent="-342900" lvl="0" marL="457200" rtl="0" algn="l">
              <a:lnSpc>
                <a:spcPct val="90000"/>
              </a:lnSpc>
              <a:spcBef>
                <a:spcPts val="1000"/>
              </a:spcBef>
              <a:spcAft>
                <a:spcPts val="0"/>
              </a:spcAft>
              <a:buSzPts val="1800"/>
              <a:buChar char="●"/>
            </a:pPr>
            <a:r>
              <a:rPr lang="en"/>
              <a:t>Almacenar los datos</a:t>
            </a:r>
            <a:endParaRPr/>
          </a:p>
          <a:p>
            <a:pPr indent="-342900" lvl="0" marL="457200" rtl="0" algn="l">
              <a:lnSpc>
                <a:spcPct val="90000"/>
              </a:lnSpc>
              <a:spcBef>
                <a:spcPts val="0"/>
              </a:spcBef>
              <a:spcAft>
                <a:spcPts val="0"/>
              </a:spcAft>
              <a:buSzPts val="1800"/>
              <a:buChar char="●"/>
            </a:pPr>
            <a:r>
              <a:rPr lang="en"/>
              <a:t>Dar seguridad (que cada uno vea solo sus datos, etc)</a:t>
            </a:r>
            <a:endParaRPr/>
          </a:p>
        </p:txBody>
      </p:sp>
      <p:pic>
        <p:nvPicPr>
          <p:cNvPr id="475" name="Google Shape;475;p50"/>
          <p:cNvPicPr preferRelativeResize="0"/>
          <p:nvPr/>
        </p:nvPicPr>
        <p:blipFill rotWithShape="1">
          <a:blip r:embed="rId3">
            <a:alphaModFix/>
          </a:blip>
          <a:srcRect b="0" l="0" r="0" t="0"/>
          <a:stretch/>
        </p:blipFill>
        <p:spPr>
          <a:xfrm>
            <a:off x="3085050" y="3653825"/>
            <a:ext cx="2857500"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628675" y="428100"/>
            <a:ext cx="7886700" cy="768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API</a:t>
            </a:r>
            <a:endParaRPr/>
          </a:p>
        </p:txBody>
      </p:sp>
      <p:sp>
        <p:nvSpPr>
          <p:cNvPr id="481" name="Google Shape;481;p51"/>
          <p:cNvSpPr txBox="1"/>
          <p:nvPr>
            <p:ph idx="4294967295" type="body"/>
          </p:nvPr>
        </p:nvSpPr>
        <p:spPr>
          <a:xfrm>
            <a:off x="311700" y="1250074"/>
            <a:ext cx="8520600" cy="20436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
              <a:t>Una API es una interfaz que nos da una aplicación para comunicarnos con ella</a:t>
            </a:r>
            <a:endParaRPr/>
          </a:p>
        </p:txBody>
      </p:sp>
      <p:sp>
        <p:nvSpPr>
          <p:cNvPr id="482" name="Google Shape;482;p51"/>
          <p:cNvSpPr txBox="1"/>
          <p:nvPr/>
        </p:nvSpPr>
        <p:spPr>
          <a:xfrm>
            <a:off x="831900" y="4365275"/>
            <a:ext cx="2799900" cy="15420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Cliente</a:t>
            </a:r>
            <a:endParaRPr b="0" i="0" sz="3000" u="none" cap="none" strike="noStrike">
              <a:solidFill>
                <a:srgbClr val="000000"/>
              </a:solidFill>
              <a:latin typeface="Arial"/>
              <a:ea typeface="Arial"/>
              <a:cs typeface="Arial"/>
              <a:sym typeface="Arial"/>
            </a:endParaRPr>
          </a:p>
        </p:txBody>
      </p:sp>
      <p:sp>
        <p:nvSpPr>
          <p:cNvPr id="483" name="Google Shape;483;p51"/>
          <p:cNvSpPr txBox="1"/>
          <p:nvPr/>
        </p:nvSpPr>
        <p:spPr>
          <a:xfrm>
            <a:off x="5701475" y="4365275"/>
            <a:ext cx="2799900" cy="15420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Programa Servidor</a:t>
            </a:r>
            <a:endParaRPr b="0" i="0" sz="3000" u="none" cap="none" strike="noStrike">
              <a:solidFill>
                <a:srgbClr val="000000"/>
              </a:solidFill>
              <a:latin typeface="Arial"/>
              <a:ea typeface="Arial"/>
              <a:cs typeface="Arial"/>
              <a:sym typeface="Arial"/>
            </a:endParaRPr>
          </a:p>
        </p:txBody>
      </p:sp>
      <p:cxnSp>
        <p:nvCxnSpPr>
          <p:cNvPr id="484" name="Google Shape;484;p51"/>
          <p:cNvCxnSpPr>
            <a:stCxn id="482" idx="3"/>
            <a:endCxn id="483" idx="1"/>
          </p:cNvCxnSpPr>
          <p:nvPr/>
        </p:nvCxnSpPr>
        <p:spPr>
          <a:xfrm>
            <a:off x="3631800" y="5136275"/>
            <a:ext cx="2069700" cy="0"/>
          </a:xfrm>
          <a:prstGeom prst="straightConnector1">
            <a:avLst/>
          </a:prstGeom>
          <a:noFill/>
          <a:ln cap="flat" cmpd="sng" w="38100">
            <a:solidFill>
              <a:schemeClr val="dk2"/>
            </a:solidFill>
            <a:prstDash val="solid"/>
            <a:round/>
            <a:headEnd len="sm" w="sm" type="none"/>
            <a:tailEnd len="sm" w="sm" type="none"/>
          </a:ln>
        </p:spPr>
      </p:cxnSp>
      <p:sp>
        <p:nvSpPr>
          <p:cNvPr id="485" name="Google Shape;485;p51"/>
          <p:cNvSpPr/>
          <p:nvPr/>
        </p:nvSpPr>
        <p:spPr>
          <a:xfrm>
            <a:off x="5376850" y="4999325"/>
            <a:ext cx="253500" cy="273900"/>
          </a:xfrm>
          <a:prstGeom prst="ellipse">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486" name="Google Shape;486;p51"/>
          <p:cNvSpPr txBox="1"/>
          <p:nvPr/>
        </p:nvSpPr>
        <p:spPr>
          <a:xfrm>
            <a:off x="5062350" y="3107300"/>
            <a:ext cx="994200" cy="51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API</a:t>
            </a:r>
            <a:endParaRPr b="0" i="0" sz="3000" u="none" cap="none" strike="noStrike">
              <a:solidFill>
                <a:srgbClr val="000000"/>
              </a:solidFill>
              <a:latin typeface="Arial"/>
              <a:ea typeface="Arial"/>
              <a:cs typeface="Arial"/>
              <a:sym typeface="Arial"/>
            </a:endParaRPr>
          </a:p>
        </p:txBody>
      </p:sp>
      <p:cxnSp>
        <p:nvCxnSpPr>
          <p:cNvPr id="487" name="Google Shape;487;p51"/>
          <p:cNvCxnSpPr>
            <a:stCxn id="486" idx="2"/>
            <a:endCxn id="485" idx="0"/>
          </p:cNvCxnSpPr>
          <p:nvPr/>
        </p:nvCxnSpPr>
        <p:spPr>
          <a:xfrm flipH="1">
            <a:off x="5503650" y="3617300"/>
            <a:ext cx="55800" cy="1382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ph type="title"/>
          </p:nvPr>
        </p:nvSpPr>
        <p:spPr>
          <a:xfrm>
            <a:off x="628675" y="428100"/>
            <a:ext cx="7886700" cy="721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Pasos:</a:t>
            </a:r>
            <a:endParaRPr/>
          </a:p>
        </p:txBody>
      </p:sp>
      <p:sp>
        <p:nvSpPr>
          <p:cNvPr id="493" name="Google Shape;493;p52"/>
          <p:cNvSpPr txBox="1"/>
          <p:nvPr>
            <p:ph idx="1" type="body"/>
          </p:nvPr>
        </p:nvSpPr>
        <p:spPr>
          <a:xfrm>
            <a:off x="628650" y="1530725"/>
            <a:ext cx="7886700" cy="498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
              <a:t>Estos son los pasos que vamos a seguir a través de las clases (el orden puede variar levemente):</a:t>
            </a:r>
            <a:endParaRPr/>
          </a:p>
          <a:p>
            <a:pPr indent="-342900" lvl="0" marL="457200" rtl="0" algn="l">
              <a:lnSpc>
                <a:spcPct val="90000"/>
              </a:lnSpc>
              <a:spcBef>
                <a:spcPts val="1000"/>
              </a:spcBef>
              <a:spcAft>
                <a:spcPts val="0"/>
              </a:spcAft>
              <a:buSzPts val="1800"/>
              <a:buFont typeface="Arial"/>
              <a:buAutoNum type="arabicPeriod"/>
            </a:pPr>
            <a:r>
              <a:rPr lang="en"/>
              <a:t>Crear datos.</a:t>
            </a:r>
            <a:endParaRPr/>
          </a:p>
          <a:p>
            <a:pPr indent="-342900" lvl="0" marL="457200" rtl="0" algn="l">
              <a:lnSpc>
                <a:spcPct val="90000"/>
              </a:lnSpc>
              <a:spcBef>
                <a:spcPts val="1000"/>
              </a:spcBef>
              <a:spcAft>
                <a:spcPts val="0"/>
              </a:spcAft>
              <a:buSzPts val="1800"/>
              <a:buAutoNum type="arabicPeriod"/>
            </a:pPr>
            <a:r>
              <a:rPr lang="en"/>
              <a:t>Traer datos estáticos que están en el servidor con dos endpoints (traer </a:t>
            </a:r>
            <a:r>
              <a:rPr b="1" lang="en"/>
              <a:t>todos los tracks </a:t>
            </a:r>
            <a:r>
              <a:rPr lang="en"/>
              <a:t>y traer </a:t>
            </a:r>
            <a:r>
              <a:rPr b="1" lang="en"/>
              <a:t>un track</a:t>
            </a:r>
            <a:r>
              <a:rPr lang="en"/>
              <a:t> según su id).</a:t>
            </a:r>
            <a:endParaRPr/>
          </a:p>
          <a:p>
            <a:pPr indent="-342900" lvl="0" marL="457200" rtl="0" algn="l">
              <a:lnSpc>
                <a:spcPct val="90000"/>
              </a:lnSpc>
              <a:spcBef>
                <a:spcPts val="1000"/>
              </a:spcBef>
              <a:spcAft>
                <a:spcPts val="0"/>
              </a:spcAft>
              <a:buSzPts val="1800"/>
              <a:buFont typeface="Arial"/>
              <a:buAutoNum type="arabicPeriod"/>
            </a:pPr>
            <a:r>
              <a:rPr lang="en"/>
              <a:t>Modificar datos.</a:t>
            </a:r>
            <a:endParaRPr/>
          </a:p>
          <a:p>
            <a:pPr indent="-342900" lvl="0" marL="457200" rtl="0" algn="l">
              <a:lnSpc>
                <a:spcPct val="90000"/>
              </a:lnSpc>
              <a:spcBef>
                <a:spcPts val="0"/>
              </a:spcBef>
              <a:spcAft>
                <a:spcPts val="0"/>
              </a:spcAft>
              <a:buSzPts val="1800"/>
              <a:buAutoNum type="arabicPeriod"/>
            </a:pPr>
            <a:r>
              <a:rPr lang="en"/>
              <a:t>Borrar datos.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idx="4294967295" type="body"/>
          </p:nvPr>
        </p:nvSpPr>
        <p:spPr>
          <a:xfrm>
            <a:off x="311700" y="1753575"/>
            <a:ext cx="8520600" cy="45882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1000"/>
              </a:spcBef>
              <a:spcAft>
                <a:spcPts val="0"/>
              </a:spcAft>
              <a:buSzPts val="2400"/>
              <a:buChar char="•"/>
            </a:pPr>
            <a:r>
              <a:rPr lang="en" sz="2400" u="sng">
                <a:solidFill>
                  <a:schemeClr val="hlink"/>
                </a:solidFill>
                <a:hlinkClick r:id="rId3"/>
              </a:rPr>
              <a:t>REST</a:t>
            </a:r>
            <a:r>
              <a:rPr lang="en" u="sng">
                <a:solidFill>
                  <a:schemeClr val="hlink"/>
                </a:solidFill>
                <a:hlinkClick r:id="rId4"/>
              </a:rPr>
              <a:t>: </a:t>
            </a:r>
            <a:r>
              <a:rPr lang="en" sz="2400" u="sng">
                <a:solidFill>
                  <a:schemeClr val="hlink"/>
                </a:solidFill>
                <a:hlinkClick r:id="rId5"/>
              </a:rPr>
              <a:t>Representational State Transfer</a:t>
            </a:r>
            <a:r>
              <a:rPr lang="en" sz="2400"/>
              <a:t>, es un tipo de arquitectura de desarrollo web que se apoya totalmente en el estándar HTTP.</a:t>
            </a:r>
            <a:endParaRPr sz="2400"/>
          </a:p>
          <a:p>
            <a:pPr indent="-381000" lvl="0" marL="457200" rtl="0" algn="l">
              <a:lnSpc>
                <a:spcPct val="90000"/>
              </a:lnSpc>
              <a:spcBef>
                <a:spcPts val="1000"/>
              </a:spcBef>
              <a:spcAft>
                <a:spcPts val="0"/>
              </a:spcAft>
              <a:buSzPts val="2400"/>
              <a:buChar char="•"/>
            </a:pPr>
            <a:r>
              <a:rPr lang="en" sz="2400"/>
              <a:t>Es el tipo de arquitectura más natural y estándar para crear APIs para servicios orientados a Internet.</a:t>
            </a:r>
            <a:endParaRPr sz="2400"/>
          </a:p>
          <a:p>
            <a:pPr indent="-381000" lvl="0" marL="457200" rtl="0" algn="l">
              <a:lnSpc>
                <a:spcPct val="90000"/>
              </a:lnSpc>
              <a:spcBef>
                <a:spcPts val="1000"/>
              </a:spcBef>
              <a:spcAft>
                <a:spcPts val="0"/>
              </a:spcAft>
              <a:buSzPts val="2400"/>
              <a:buChar char="•"/>
            </a:pPr>
            <a:r>
              <a:rPr lang="en" sz="2400"/>
              <a:t>La mayoría de las APIs REST usan JSON para comunicarse.</a:t>
            </a:r>
            <a:endParaRPr sz="2400"/>
          </a:p>
        </p:txBody>
      </p:sp>
      <p:sp>
        <p:nvSpPr>
          <p:cNvPr id="499" name="Google Shape;499;p53"/>
          <p:cNvSpPr txBox="1"/>
          <p:nvPr>
            <p:ph type="title"/>
          </p:nvPr>
        </p:nvSpPr>
        <p:spPr>
          <a:xfrm>
            <a:off x="628675" y="428100"/>
            <a:ext cx="7886700" cy="786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REST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4"/>
          <p:cNvSpPr txBox="1"/>
          <p:nvPr>
            <p:ph type="title"/>
          </p:nvPr>
        </p:nvSpPr>
        <p:spPr>
          <a:xfrm>
            <a:off x="628675" y="428100"/>
            <a:ext cx="7886700" cy="758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REST</a:t>
            </a:r>
            <a:endParaRPr/>
          </a:p>
        </p:txBody>
      </p:sp>
      <p:sp>
        <p:nvSpPr>
          <p:cNvPr id="505" name="Google Shape;505;p54"/>
          <p:cNvSpPr txBox="1"/>
          <p:nvPr>
            <p:ph idx="4294967295" type="body"/>
          </p:nvPr>
        </p:nvSpPr>
        <p:spPr>
          <a:xfrm>
            <a:off x="311700" y="1483450"/>
            <a:ext cx="8520600" cy="45540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
              <a:t>Se asocian URLs a recursos.</a:t>
            </a:r>
            <a:endParaRPr/>
          </a:p>
          <a:p>
            <a:pPr indent="-406400" lvl="0" marL="457200" rtl="0" algn="l">
              <a:lnSpc>
                <a:spcPct val="90000"/>
              </a:lnSpc>
              <a:spcBef>
                <a:spcPts val="0"/>
              </a:spcBef>
              <a:spcAft>
                <a:spcPts val="0"/>
              </a:spcAft>
              <a:buSzPts val="2800"/>
              <a:buChar char="•"/>
            </a:pPr>
            <a:r>
              <a:rPr lang="en"/>
              <a:t>Al que se puede acceder o modificar mediante los métodos del protocolo HTTP.</a:t>
            </a:r>
            <a:endParaRPr/>
          </a:p>
          <a:p>
            <a:pPr indent="-406400" lvl="0" marL="457200" rtl="0" algn="l">
              <a:lnSpc>
                <a:spcPct val="90000"/>
              </a:lnSpc>
              <a:spcBef>
                <a:spcPts val="0"/>
              </a:spcBef>
              <a:spcAft>
                <a:spcPts val="0"/>
              </a:spcAft>
              <a:buSzPts val="2800"/>
              <a:buChar char="•"/>
            </a:pPr>
            <a:r>
              <a:rPr lang="en"/>
              <a:t>Se basa en acciones (llamadas verbos) que manipulan los datos.</a:t>
            </a:r>
            <a:endParaRPr/>
          </a:p>
          <a:p>
            <a:pPr indent="-381000" lvl="1" marL="914400" rtl="0" algn="l">
              <a:lnSpc>
                <a:spcPct val="90000"/>
              </a:lnSpc>
              <a:spcBef>
                <a:spcPts val="0"/>
              </a:spcBef>
              <a:spcAft>
                <a:spcPts val="0"/>
              </a:spcAft>
              <a:buSzPts val="2400"/>
              <a:buChar char="•"/>
            </a:pPr>
            <a:r>
              <a:rPr lang="en"/>
              <a:t>POST: Crear un recurso</a:t>
            </a:r>
            <a:endParaRPr/>
          </a:p>
          <a:p>
            <a:pPr indent="-381000" lvl="1" marL="914400" rtl="0" algn="l">
              <a:lnSpc>
                <a:spcPct val="90000"/>
              </a:lnSpc>
              <a:spcBef>
                <a:spcPts val="0"/>
              </a:spcBef>
              <a:spcAft>
                <a:spcPts val="0"/>
              </a:spcAft>
              <a:buSzPts val="2400"/>
              <a:buChar char="•"/>
            </a:pPr>
            <a:r>
              <a:rPr lang="en"/>
              <a:t>GET: Obtener uno o muchos  recursos</a:t>
            </a:r>
            <a:endParaRPr/>
          </a:p>
          <a:p>
            <a:pPr indent="-381000" lvl="1" marL="914400" rtl="0" algn="l">
              <a:lnSpc>
                <a:spcPct val="90000"/>
              </a:lnSpc>
              <a:spcBef>
                <a:spcPts val="0"/>
              </a:spcBef>
              <a:spcAft>
                <a:spcPts val="0"/>
              </a:spcAft>
              <a:buSzPts val="2400"/>
              <a:buChar char="•"/>
            </a:pPr>
            <a:r>
              <a:rPr lang="en"/>
              <a:t>PUT: Actualizar uno o muchos recursos</a:t>
            </a:r>
            <a:endParaRPr/>
          </a:p>
          <a:p>
            <a:pPr indent="-381000" lvl="1" marL="914400" rtl="0" algn="l">
              <a:lnSpc>
                <a:spcPct val="90000"/>
              </a:lnSpc>
              <a:spcBef>
                <a:spcPts val="0"/>
              </a:spcBef>
              <a:spcAft>
                <a:spcPts val="0"/>
              </a:spcAft>
              <a:buSzPts val="2400"/>
              <a:buChar char="•"/>
            </a:pPr>
            <a:r>
              <a:rPr lang="en"/>
              <a:t>DELETE: Borrar un recurso</a:t>
            </a:r>
            <a:endParaRPr/>
          </a:p>
          <a:p>
            <a:pPr indent="-406400" lvl="0" marL="457200" rtl="0" algn="l">
              <a:lnSpc>
                <a:spcPct val="90000"/>
              </a:lnSpc>
              <a:spcBef>
                <a:spcPts val="0"/>
              </a:spcBef>
              <a:spcAft>
                <a:spcPts val="0"/>
              </a:spcAft>
              <a:buSzPts val="2800"/>
              <a:buChar char="•"/>
            </a:pPr>
            <a:r>
              <a:rPr lang="en"/>
              <a:t>Se utilizan los errores del protocolo HTTP.</a:t>
            </a:r>
            <a:endParaRPr/>
          </a:p>
          <a:p>
            <a:pPr indent="-381000" lvl="1" marL="914400" rtl="0" algn="l">
              <a:lnSpc>
                <a:spcPct val="90000"/>
              </a:lnSpc>
              <a:spcBef>
                <a:spcPts val="0"/>
              </a:spcBef>
              <a:spcAft>
                <a:spcPts val="0"/>
              </a:spcAft>
              <a:buSzPts val="2400"/>
              <a:buChar char="•"/>
            </a:pPr>
            <a:r>
              <a:rPr lang="en"/>
              <a:t>200 ok, 404 not found,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628675" y="428100"/>
            <a:ext cx="7886700" cy="749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000"/>
              <a:buNone/>
            </a:pPr>
            <a:r>
              <a:rPr lang="en"/>
              <a:t>API REST - EJEMPLO</a:t>
            </a:r>
            <a:endParaRPr/>
          </a:p>
        </p:txBody>
      </p:sp>
      <p:sp>
        <p:nvSpPr>
          <p:cNvPr id="511" name="Google Shape;511;p55"/>
          <p:cNvSpPr txBox="1"/>
          <p:nvPr>
            <p:ph idx="4294967295" type="body"/>
          </p:nvPr>
        </p:nvSpPr>
        <p:spPr>
          <a:xfrm>
            <a:off x="311700" y="1701475"/>
            <a:ext cx="8520600" cy="41781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Clr>
                <a:srgbClr val="000000"/>
              </a:buClr>
              <a:buSzPts val="2200"/>
              <a:buChar char="•"/>
            </a:pPr>
            <a:r>
              <a:rPr lang="en" sz="2200">
                <a:solidFill>
                  <a:schemeClr val="accent1"/>
                </a:solidFill>
                <a:highlight>
                  <a:srgbClr val="FFFFFF"/>
                </a:highlight>
              </a:rPr>
              <a:t>GET</a:t>
            </a:r>
            <a:r>
              <a:rPr lang="en" sz="2200">
                <a:solidFill>
                  <a:srgbClr val="333333"/>
                </a:solidFill>
                <a:highlight>
                  <a:srgbClr val="FFFFFF"/>
                </a:highlight>
              </a:rPr>
              <a:t> /pistas      </a:t>
            </a:r>
            <a:r>
              <a:rPr lang="en" sz="2200">
                <a:solidFill>
                  <a:srgbClr val="333333"/>
                </a:solidFill>
                <a:highlight>
                  <a:schemeClr val="lt1"/>
                </a:highlight>
              </a:rPr>
              <a:t>  (en genérico /pistas)</a:t>
            </a:r>
            <a:endParaRPr sz="2200">
              <a:solidFill>
                <a:srgbClr val="333333"/>
              </a:solidFill>
              <a:highlight>
                <a:srgbClr val="FFFFFF"/>
              </a:highlight>
            </a:endParaRPr>
          </a:p>
          <a:p>
            <a:pPr indent="-368300" lvl="1" marL="914400" rtl="0" algn="l">
              <a:lnSpc>
                <a:spcPct val="100000"/>
              </a:lnSpc>
              <a:spcBef>
                <a:spcPts val="0"/>
              </a:spcBef>
              <a:spcAft>
                <a:spcPts val="0"/>
              </a:spcAft>
              <a:buClr>
                <a:srgbClr val="000000"/>
              </a:buClr>
              <a:buSzPts val="2200"/>
              <a:buChar char="•"/>
            </a:pPr>
            <a:r>
              <a:rPr lang="en">
                <a:solidFill>
                  <a:srgbClr val="333333"/>
                </a:solidFill>
                <a:highlight>
                  <a:srgbClr val="FFFFFF"/>
                </a:highlight>
              </a:rPr>
              <a:t>A</a:t>
            </a:r>
            <a:r>
              <a:rPr lang="en" sz="2200">
                <a:solidFill>
                  <a:srgbClr val="333333"/>
                </a:solidFill>
                <a:highlight>
                  <a:srgbClr val="FFFFFF"/>
                </a:highlight>
              </a:rPr>
              <a:t>cceder al listado de </a:t>
            </a:r>
            <a:r>
              <a:rPr lang="en" sz="2200">
                <a:solidFill>
                  <a:srgbClr val="333333"/>
                </a:solidFill>
                <a:highlight>
                  <a:schemeClr val="lt1"/>
                </a:highlight>
              </a:rPr>
              <a:t>pistas</a:t>
            </a:r>
            <a:endParaRPr>
              <a:solidFill>
                <a:srgbClr val="333333"/>
              </a:solidFill>
              <a:highlight>
                <a:srgbClr val="FFFFFF"/>
              </a:highlight>
            </a:endParaRPr>
          </a:p>
          <a:p>
            <a:pPr indent="-368300" lvl="0" marL="457200" rtl="0" algn="l">
              <a:lnSpc>
                <a:spcPct val="100000"/>
              </a:lnSpc>
              <a:spcBef>
                <a:spcPts val="0"/>
              </a:spcBef>
              <a:spcAft>
                <a:spcPts val="0"/>
              </a:spcAft>
              <a:buClr>
                <a:srgbClr val="000000"/>
              </a:buClr>
              <a:buSzPts val="2200"/>
              <a:buChar char="•"/>
            </a:pPr>
            <a:r>
              <a:rPr lang="en" sz="2200">
                <a:solidFill>
                  <a:schemeClr val="accent1"/>
                </a:solidFill>
                <a:highlight>
                  <a:srgbClr val="FFFFFF"/>
                </a:highlight>
              </a:rPr>
              <a:t>POST </a:t>
            </a:r>
            <a:r>
              <a:rPr lang="en" sz="2200">
                <a:solidFill>
                  <a:srgbClr val="333333"/>
                </a:solidFill>
                <a:highlight>
                  <a:srgbClr val="FFFFFF"/>
                </a:highlight>
              </a:rPr>
              <a:t>/</a:t>
            </a:r>
            <a:r>
              <a:rPr lang="en" sz="2200">
                <a:solidFill>
                  <a:srgbClr val="333333"/>
                </a:solidFill>
                <a:highlight>
                  <a:schemeClr val="lt1"/>
                </a:highlight>
              </a:rPr>
              <a:t>pistas</a:t>
            </a:r>
            <a:r>
              <a:rPr lang="en" sz="2200">
                <a:solidFill>
                  <a:srgbClr val="333333"/>
                </a:solidFill>
                <a:highlight>
                  <a:srgbClr val="FFFFFF"/>
                </a:highlight>
              </a:rPr>
              <a:t>     </a:t>
            </a:r>
            <a:r>
              <a:rPr lang="en" sz="2200">
                <a:solidFill>
                  <a:srgbClr val="333333"/>
                </a:solidFill>
                <a:highlight>
                  <a:schemeClr val="lt1"/>
                </a:highlight>
              </a:rPr>
              <a:t> (en genérico /pistas)</a:t>
            </a:r>
            <a:endParaRPr sz="2200">
              <a:solidFill>
                <a:srgbClr val="333333"/>
              </a:solidFill>
              <a:highlight>
                <a:srgbClr val="FFFFFF"/>
              </a:highlight>
            </a:endParaRPr>
          </a:p>
          <a:p>
            <a:pPr indent="-368300" lvl="1" marL="914400" rtl="0" algn="l">
              <a:lnSpc>
                <a:spcPct val="100000"/>
              </a:lnSpc>
              <a:spcBef>
                <a:spcPts val="0"/>
              </a:spcBef>
              <a:spcAft>
                <a:spcPts val="0"/>
              </a:spcAft>
              <a:buClr>
                <a:srgbClr val="000000"/>
              </a:buClr>
              <a:buSzPts val="2200"/>
              <a:buChar char="•"/>
            </a:pPr>
            <a:r>
              <a:rPr lang="en">
                <a:solidFill>
                  <a:srgbClr val="333333"/>
                </a:solidFill>
                <a:highlight>
                  <a:srgbClr val="FFFFFF"/>
                </a:highlight>
              </a:rPr>
              <a:t>C</a:t>
            </a:r>
            <a:r>
              <a:rPr lang="en" sz="2200">
                <a:solidFill>
                  <a:srgbClr val="333333"/>
                </a:solidFill>
                <a:highlight>
                  <a:srgbClr val="FFFFFF"/>
                </a:highlight>
              </a:rPr>
              <a:t>rear una </a:t>
            </a:r>
            <a:r>
              <a:rPr lang="en" sz="2200">
                <a:solidFill>
                  <a:srgbClr val="333333"/>
                </a:solidFill>
                <a:highlight>
                  <a:schemeClr val="lt1"/>
                </a:highlight>
              </a:rPr>
              <a:t>pista</a:t>
            </a:r>
            <a:r>
              <a:rPr lang="en" sz="2200">
                <a:solidFill>
                  <a:srgbClr val="333333"/>
                </a:solidFill>
                <a:highlight>
                  <a:srgbClr val="FFFFFF"/>
                </a:highlight>
              </a:rPr>
              <a:t> nueva</a:t>
            </a:r>
            <a:endParaRPr>
              <a:solidFill>
                <a:srgbClr val="333333"/>
              </a:solidFill>
              <a:highlight>
                <a:srgbClr val="FFFFFF"/>
              </a:highlight>
            </a:endParaRPr>
          </a:p>
          <a:p>
            <a:pPr indent="-368300" lvl="0" marL="457200" marR="0" rtl="0" algn="l">
              <a:lnSpc>
                <a:spcPct val="100000"/>
              </a:lnSpc>
              <a:spcBef>
                <a:spcPts val="0"/>
              </a:spcBef>
              <a:spcAft>
                <a:spcPts val="0"/>
              </a:spcAft>
              <a:buClr>
                <a:srgbClr val="000000"/>
              </a:buClr>
              <a:buSzPts val="2200"/>
              <a:buChar char="•"/>
            </a:pPr>
            <a:r>
              <a:rPr lang="en" sz="2200">
                <a:solidFill>
                  <a:schemeClr val="accent1"/>
                </a:solidFill>
                <a:highlight>
                  <a:srgbClr val="FFFFFF"/>
                </a:highlight>
              </a:rPr>
              <a:t>GET </a:t>
            </a:r>
            <a:r>
              <a:rPr lang="en" sz="2200">
                <a:solidFill>
                  <a:srgbClr val="333333"/>
                </a:solidFill>
                <a:highlight>
                  <a:srgbClr val="FFFFFF"/>
                </a:highlight>
              </a:rPr>
              <a:t>/</a:t>
            </a:r>
            <a:r>
              <a:rPr lang="en" sz="2200">
                <a:solidFill>
                  <a:srgbClr val="333333"/>
                </a:solidFill>
                <a:highlight>
                  <a:schemeClr val="lt1"/>
                </a:highlight>
              </a:rPr>
              <a:t>pistas</a:t>
            </a:r>
            <a:r>
              <a:rPr lang="en" sz="2200">
                <a:solidFill>
                  <a:srgbClr val="333333"/>
                </a:solidFill>
                <a:highlight>
                  <a:srgbClr val="FFFFFF"/>
                </a:highlight>
              </a:rPr>
              <a:t>/123 </a:t>
            </a:r>
            <a:r>
              <a:rPr lang="en" sz="2200">
                <a:solidFill>
                  <a:srgbClr val="333333"/>
                </a:solidFill>
                <a:highlight>
                  <a:schemeClr val="lt1"/>
                </a:highlight>
              </a:rPr>
              <a:t> (en genérico /pistas/:identificador)</a:t>
            </a:r>
            <a:endParaRPr sz="2200">
              <a:solidFill>
                <a:srgbClr val="333333"/>
              </a:solidFill>
              <a:highlight>
                <a:srgbClr val="FFFFFF"/>
              </a:highlight>
            </a:endParaRPr>
          </a:p>
          <a:p>
            <a:pPr indent="-368300" lvl="1" marL="914400" marR="0" rtl="0" algn="l">
              <a:lnSpc>
                <a:spcPct val="100000"/>
              </a:lnSpc>
              <a:spcBef>
                <a:spcPts val="0"/>
              </a:spcBef>
              <a:spcAft>
                <a:spcPts val="0"/>
              </a:spcAft>
              <a:buClr>
                <a:srgbClr val="000000"/>
              </a:buClr>
              <a:buSzPts val="2200"/>
              <a:buChar char="•"/>
            </a:pPr>
            <a:r>
              <a:rPr lang="en">
                <a:solidFill>
                  <a:srgbClr val="333333"/>
                </a:solidFill>
                <a:highlight>
                  <a:srgbClr val="FFFFFF"/>
                </a:highlight>
              </a:rPr>
              <a:t>A</a:t>
            </a:r>
            <a:r>
              <a:rPr lang="en" sz="2200">
                <a:solidFill>
                  <a:srgbClr val="333333"/>
                </a:solidFill>
                <a:highlight>
                  <a:srgbClr val="FFFFFF"/>
                </a:highlight>
              </a:rPr>
              <a:t>cceder al detalle de </a:t>
            </a:r>
            <a:r>
              <a:rPr b="1" lang="en" sz="2200">
                <a:solidFill>
                  <a:srgbClr val="333333"/>
                </a:solidFill>
                <a:highlight>
                  <a:srgbClr val="FFFFFF"/>
                </a:highlight>
              </a:rPr>
              <a:t>una</a:t>
            </a:r>
            <a:r>
              <a:rPr lang="en" sz="2200">
                <a:solidFill>
                  <a:srgbClr val="333333"/>
                </a:solidFill>
                <a:highlight>
                  <a:srgbClr val="FFFFFF"/>
                </a:highlight>
              </a:rPr>
              <a:t> </a:t>
            </a:r>
            <a:r>
              <a:rPr lang="en" sz="2200">
                <a:solidFill>
                  <a:srgbClr val="333333"/>
                </a:solidFill>
                <a:highlight>
                  <a:schemeClr val="lt1"/>
                </a:highlight>
              </a:rPr>
              <a:t>pista</a:t>
            </a:r>
            <a:endParaRPr>
              <a:solidFill>
                <a:srgbClr val="333333"/>
              </a:solidFill>
              <a:highlight>
                <a:srgbClr val="FFFFFF"/>
              </a:highlight>
            </a:endParaRPr>
          </a:p>
          <a:p>
            <a:pPr indent="-368300" lvl="0" marL="457200" marR="0" rtl="0" algn="l">
              <a:lnSpc>
                <a:spcPct val="100000"/>
              </a:lnSpc>
              <a:spcBef>
                <a:spcPts val="0"/>
              </a:spcBef>
              <a:spcAft>
                <a:spcPts val="0"/>
              </a:spcAft>
              <a:buClr>
                <a:srgbClr val="000000"/>
              </a:buClr>
              <a:buSzPts val="2200"/>
              <a:buChar char="•"/>
            </a:pPr>
            <a:r>
              <a:rPr lang="en" sz="2200">
                <a:solidFill>
                  <a:schemeClr val="accent1"/>
                </a:solidFill>
                <a:highlight>
                  <a:srgbClr val="FFFFFF"/>
                </a:highlight>
              </a:rPr>
              <a:t>PUT </a:t>
            </a:r>
            <a:r>
              <a:rPr lang="en" sz="2200">
                <a:solidFill>
                  <a:srgbClr val="333333"/>
                </a:solidFill>
                <a:highlight>
                  <a:srgbClr val="FFFFFF"/>
                </a:highlight>
              </a:rPr>
              <a:t>/</a:t>
            </a:r>
            <a:r>
              <a:rPr lang="en" sz="2200">
                <a:solidFill>
                  <a:srgbClr val="333333"/>
                </a:solidFill>
                <a:highlight>
                  <a:schemeClr val="lt1"/>
                </a:highlight>
              </a:rPr>
              <a:t>pistas</a:t>
            </a:r>
            <a:r>
              <a:rPr lang="en" sz="2200">
                <a:solidFill>
                  <a:srgbClr val="333333"/>
                </a:solidFill>
                <a:highlight>
                  <a:srgbClr val="FFFFFF"/>
                </a:highlight>
              </a:rPr>
              <a:t>/123 </a:t>
            </a:r>
            <a:r>
              <a:rPr lang="en" sz="2200">
                <a:solidFill>
                  <a:srgbClr val="333333"/>
                </a:solidFill>
                <a:highlight>
                  <a:schemeClr val="lt1"/>
                </a:highlight>
              </a:rPr>
              <a:t> (en genérico /pistas/:identificador)</a:t>
            </a:r>
            <a:endParaRPr sz="2200">
              <a:solidFill>
                <a:srgbClr val="333333"/>
              </a:solidFill>
              <a:highlight>
                <a:srgbClr val="FFFFFF"/>
              </a:highlight>
            </a:endParaRPr>
          </a:p>
          <a:p>
            <a:pPr indent="-368300" lvl="1" marL="914400" marR="0" rtl="0" algn="l">
              <a:lnSpc>
                <a:spcPct val="100000"/>
              </a:lnSpc>
              <a:spcBef>
                <a:spcPts val="0"/>
              </a:spcBef>
              <a:spcAft>
                <a:spcPts val="0"/>
              </a:spcAft>
              <a:buClr>
                <a:srgbClr val="000000"/>
              </a:buClr>
              <a:buSzPts val="2200"/>
              <a:buChar char="•"/>
            </a:pPr>
            <a:r>
              <a:rPr lang="en">
                <a:solidFill>
                  <a:srgbClr val="333333"/>
                </a:solidFill>
                <a:highlight>
                  <a:srgbClr val="FFFFFF"/>
                </a:highlight>
              </a:rPr>
              <a:t>E</a:t>
            </a:r>
            <a:r>
              <a:rPr lang="en" sz="2200">
                <a:solidFill>
                  <a:srgbClr val="333333"/>
                </a:solidFill>
                <a:highlight>
                  <a:srgbClr val="FFFFFF"/>
                </a:highlight>
              </a:rPr>
              <a:t>ditar la pista, sustituyendo la </a:t>
            </a:r>
            <a:r>
              <a:rPr b="1" lang="en" sz="2200">
                <a:solidFill>
                  <a:srgbClr val="333333"/>
                </a:solidFill>
                <a:highlight>
                  <a:srgbClr val="FFFFFF"/>
                </a:highlight>
              </a:rPr>
              <a:t>totalidad</a:t>
            </a:r>
            <a:r>
              <a:rPr lang="en" sz="2200">
                <a:solidFill>
                  <a:srgbClr val="333333"/>
                </a:solidFill>
                <a:highlight>
                  <a:srgbClr val="FFFFFF"/>
                </a:highlight>
              </a:rPr>
              <a:t> de la información anterior por la nueva.</a:t>
            </a:r>
            <a:endParaRPr>
              <a:solidFill>
                <a:srgbClr val="333333"/>
              </a:solidFill>
              <a:highlight>
                <a:srgbClr val="FFFFFF"/>
              </a:highlight>
            </a:endParaRPr>
          </a:p>
          <a:p>
            <a:pPr indent="-368300" lvl="0" marL="457200" marR="0" rtl="0" algn="l">
              <a:lnSpc>
                <a:spcPct val="100000"/>
              </a:lnSpc>
              <a:spcBef>
                <a:spcPts val="0"/>
              </a:spcBef>
              <a:spcAft>
                <a:spcPts val="0"/>
              </a:spcAft>
              <a:buClr>
                <a:srgbClr val="000000"/>
              </a:buClr>
              <a:buSzPts val="2200"/>
              <a:buChar char="•"/>
            </a:pPr>
            <a:r>
              <a:rPr lang="en" sz="2200">
                <a:solidFill>
                  <a:schemeClr val="accent1"/>
                </a:solidFill>
                <a:highlight>
                  <a:srgbClr val="FFFFFF"/>
                </a:highlight>
              </a:rPr>
              <a:t>DELETE </a:t>
            </a:r>
            <a:r>
              <a:rPr lang="en" sz="2200">
                <a:solidFill>
                  <a:srgbClr val="333333"/>
                </a:solidFill>
                <a:highlight>
                  <a:srgbClr val="FFFFFF"/>
                </a:highlight>
              </a:rPr>
              <a:t>/pistas/123 (en genérico </a:t>
            </a:r>
            <a:r>
              <a:rPr lang="en" sz="2200">
                <a:solidFill>
                  <a:srgbClr val="333333"/>
                </a:solidFill>
                <a:highlight>
                  <a:schemeClr val="lt1"/>
                </a:highlight>
              </a:rPr>
              <a:t>/pistas/:identificador)</a:t>
            </a:r>
            <a:endParaRPr sz="2200">
              <a:solidFill>
                <a:srgbClr val="333333"/>
              </a:solidFill>
              <a:highlight>
                <a:srgbClr val="FFFFFF"/>
              </a:highlight>
            </a:endParaRPr>
          </a:p>
          <a:p>
            <a:pPr indent="-368300" lvl="1" marL="914400" marR="0" rtl="0" algn="l">
              <a:lnSpc>
                <a:spcPct val="100000"/>
              </a:lnSpc>
              <a:spcBef>
                <a:spcPts val="0"/>
              </a:spcBef>
              <a:spcAft>
                <a:spcPts val="0"/>
              </a:spcAft>
              <a:buClr>
                <a:srgbClr val="000000"/>
              </a:buClr>
              <a:buSzPts val="2200"/>
              <a:buChar char="•"/>
            </a:pPr>
            <a:r>
              <a:rPr lang="en">
                <a:solidFill>
                  <a:srgbClr val="333333"/>
                </a:solidFill>
                <a:highlight>
                  <a:srgbClr val="FFFFFF"/>
                </a:highlight>
              </a:rPr>
              <a:t>E</a:t>
            </a:r>
            <a:r>
              <a:rPr lang="en" sz="2200">
                <a:solidFill>
                  <a:srgbClr val="333333"/>
                </a:solidFill>
                <a:highlight>
                  <a:srgbClr val="FFFFFF"/>
                </a:highlight>
              </a:rPr>
              <a:t>liminar la pista</a:t>
            </a:r>
            <a:endParaRPr sz="2200">
              <a:solidFill>
                <a:srgbClr val="333333"/>
              </a:solidFill>
              <a:highlight>
                <a:srgbClr val="FFFFFF"/>
              </a:highlight>
            </a:endParaRPr>
          </a:p>
          <a:p>
            <a:pPr indent="0" lvl="0" marL="0" rtl="0" algn="l">
              <a:lnSpc>
                <a:spcPct val="100000"/>
              </a:lnSpc>
              <a:spcBef>
                <a:spcPts val="0"/>
              </a:spcBef>
              <a:spcAft>
                <a:spcPts val="0"/>
              </a:spcAft>
              <a:buSzPts val="2800"/>
              <a:buNone/>
            </a:pPr>
            <a:r>
              <a:t/>
            </a:r>
            <a:endParaRPr b="1" sz="22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FS">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